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58" r:id="rId5"/>
    <p:sldId id="259" r:id="rId6"/>
    <p:sldId id="261" r:id="rId7"/>
    <p:sldId id="264" r:id="rId8"/>
    <p:sldId id="265" r:id="rId9"/>
    <p:sldId id="263" r:id="rId10"/>
    <p:sldId id="266" r:id="rId11"/>
    <p:sldId id="267" r:id="rId12"/>
  </p:sldIdLst>
  <p:sldSz cx="6858000" cy="9906000" type="A4"/>
  <p:notesSz cx="6735763" cy="98663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82" autoAdjust="0"/>
    <p:restoredTop sz="93553" autoAdjust="0"/>
  </p:normalViewPr>
  <p:slideViewPr>
    <p:cSldViewPr snapToGrid="0" snapToObjects="1">
      <p:cViewPr>
        <p:scale>
          <a:sx n="75" d="100"/>
          <a:sy n="75" d="100"/>
        </p:scale>
        <p:origin x="-1578" y="-72"/>
      </p:cViewPr>
      <p:guideLst>
        <p:guide orient="horz" pos="312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2"/>
            <a:ext cx="5829300" cy="2123369"/>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2513828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1374385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0"/>
            <a:ext cx="1543050" cy="8452203"/>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342900" y="396700"/>
            <a:ext cx="4514850" cy="8452203"/>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3513200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3741688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3"/>
            <a:ext cx="5829300" cy="1967442"/>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41735" y="4198586"/>
            <a:ext cx="5829300" cy="21669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4123477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34290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2311401"/>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2071879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3483769"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3483769"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354131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2778864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197343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4405"/>
            <a:ext cx="2256235" cy="1678517"/>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2681287"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342900"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33321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0"/>
            <a:ext cx="4114800" cy="818622"/>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2"/>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D8A24E9-6428-3449-95DB-CD29E020E04C}" type="datetimeFigureOut">
              <a:rPr kumimoji="1" lang="ja-JP" altLang="en-US" smtClean="0"/>
              <a:t>2016/2/12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222508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342900" y="2311401"/>
            <a:ext cx="6172200" cy="653750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342900" y="9181395"/>
            <a:ext cx="1600200" cy="527403"/>
          </a:xfrm>
          <a:prstGeom prst="rect">
            <a:avLst/>
          </a:prstGeom>
        </p:spPr>
        <p:txBody>
          <a:bodyPr vert="horz" lIns="91440" tIns="45720" rIns="91440" bIns="45720" rtlCol="0" anchor="ctr"/>
          <a:lstStyle>
            <a:lvl1pPr algn="l">
              <a:defRPr sz="1200">
                <a:solidFill>
                  <a:schemeClr val="tx1">
                    <a:tint val="75000"/>
                  </a:schemeClr>
                </a:solidFill>
              </a:defRPr>
            </a:lvl1pPr>
          </a:lstStyle>
          <a:p>
            <a:fld id="{DD8A24E9-6428-3449-95DB-CD29E020E04C}" type="datetimeFigureOut">
              <a:rPr kumimoji="1" lang="ja-JP" altLang="en-US" smtClean="0"/>
              <a:t>2016/2/12</a:t>
            </a:fld>
            <a:endParaRPr kumimoji="1" lang="ja-JP" altLang="en-US"/>
          </a:p>
        </p:txBody>
      </p:sp>
      <p:sp>
        <p:nvSpPr>
          <p:cNvPr id="5" name="フッター プレースホルダー 4"/>
          <p:cNvSpPr>
            <a:spLocks noGrp="1"/>
          </p:cNvSpPr>
          <p:nvPr>
            <p:ph type="ftr" sz="quarter" idx="3"/>
          </p:nvPr>
        </p:nvSpPr>
        <p:spPr>
          <a:xfrm>
            <a:off x="2343150" y="9181395"/>
            <a:ext cx="2171700" cy="52740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4914900" y="9181395"/>
            <a:ext cx="1600200" cy="527403"/>
          </a:xfrm>
          <a:prstGeom prst="rect">
            <a:avLst/>
          </a:prstGeom>
        </p:spPr>
        <p:txBody>
          <a:bodyPr vert="horz" lIns="91440" tIns="45720" rIns="91440" bIns="45720" rtlCol="0" anchor="ctr"/>
          <a:lstStyle>
            <a:lvl1pPr algn="r">
              <a:defRPr sz="1200">
                <a:solidFill>
                  <a:schemeClr val="tx1">
                    <a:tint val="75000"/>
                  </a:schemeClr>
                </a:solidFill>
              </a:defRPr>
            </a:lvl1pPr>
          </a:lstStyle>
          <a:p>
            <a:fld id="{5CB25196-42EA-744F-8E13-883F193BCBE6}" type="slidenum">
              <a:rPr kumimoji="1" lang="ja-JP" altLang="en-US" smtClean="0"/>
              <a:t>‹#›</a:t>
            </a:fld>
            <a:endParaRPr kumimoji="1" lang="ja-JP" altLang="en-US"/>
          </a:p>
        </p:txBody>
      </p:sp>
    </p:spTree>
    <p:extLst>
      <p:ext uri="{BB962C8B-B14F-4D97-AF65-F5344CB8AC3E}">
        <p14:creationId xmlns:p14="http://schemas.microsoft.com/office/powerpoint/2010/main" val="1170230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microsoft.com/office/2007/relationships/hdphoto" Target="../media/hdphoto7.wdp"/><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3.wdp"/><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8.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microsoft.com/office/2007/relationships/hdphoto" Target="../media/hdphoto6.wdp"/><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93087" y="2214450"/>
            <a:ext cx="4786355" cy="1323439"/>
          </a:xfrm>
          <a:prstGeom prst="rect">
            <a:avLst/>
          </a:prstGeom>
          <a:noFill/>
        </p:spPr>
        <p:txBody>
          <a:bodyPr wrap="square" rtlCol="0">
            <a:spAutoFit/>
          </a:bodyPr>
          <a:lstStyle/>
          <a:p>
            <a:pPr algn="ctr"/>
            <a:r>
              <a:rPr kumimoji="1" lang="en-US" altLang="ja-JP" sz="6000" dirty="0" smtClean="0">
                <a:latin typeface="Times New Roman"/>
                <a:ea typeface="+mj-ea"/>
                <a:cs typeface="Times New Roman"/>
              </a:rPr>
              <a:t>Zero</a:t>
            </a:r>
            <a:r>
              <a:rPr kumimoji="1" lang="ja-JP" altLang="en-US" sz="6000" dirty="0" smtClean="0">
                <a:latin typeface="Times New Roman"/>
                <a:ea typeface="+mj-ea"/>
                <a:cs typeface="Times New Roman"/>
              </a:rPr>
              <a:t> </a:t>
            </a:r>
            <a:r>
              <a:rPr kumimoji="1" lang="en-US" altLang="ja-JP" sz="6000" dirty="0" smtClean="0">
                <a:latin typeface="Times New Roman"/>
                <a:ea typeface="+mj-ea"/>
                <a:cs typeface="Times New Roman"/>
              </a:rPr>
              <a:t>Gravity</a:t>
            </a:r>
          </a:p>
          <a:p>
            <a:pPr algn="ctr"/>
            <a:r>
              <a:rPr lang="en-US" altLang="ja-JP" sz="2000" dirty="0" err="1" smtClean="0">
                <a:latin typeface="Times New Roman"/>
                <a:ea typeface="+mj-ea"/>
                <a:cs typeface="Times New Roman"/>
              </a:rPr>
              <a:t>Seisui</a:t>
            </a:r>
            <a:r>
              <a:rPr lang="en-US" altLang="ja-JP" sz="2000" dirty="0" smtClean="0">
                <a:latin typeface="Times New Roman"/>
                <a:ea typeface="+mj-ea"/>
                <a:cs typeface="Times New Roman"/>
              </a:rPr>
              <a:t> villa</a:t>
            </a:r>
            <a:endParaRPr kumimoji="1" lang="ja-JP" altLang="en-US" sz="2000" dirty="0">
              <a:latin typeface="Times New Roman"/>
              <a:ea typeface="+mj-ea"/>
              <a:cs typeface="Times New Roman"/>
            </a:endParaRPr>
          </a:p>
        </p:txBody>
      </p:sp>
      <p:pic>
        <p:nvPicPr>
          <p:cNvPr id="2" name="図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26" b="100000" l="174" r="98380">
                        <a14:foregroundMark x1="30671" y1="77718" x2="30671" y2="77718"/>
                        <a14:foregroundMark x1="42824" y1="83862" x2="89786" y2="90412"/>
                        <a14:foregroundMark x1="174" y1="100000" x2="174" y2="100000"/>
                        <a14:foregroundMark x1="73322" y1="96489" x2="73322" y2="96489"/>
                        <a14:foregroundMark x1="98380" y1="97772" x2="98380" y2="97772"/>
                        <a14:foregroundMark x1="12529" y1="86023" x2="12529" y2="86023"/>
                        <a14:foregroundMark x1="4688" y1="91695" x2="84549" y2="98244"/>
                        <a14:foregroundMark x1="66580" y1="71641" x2="96904" y2="92978"/>
                        <a14:foregroundMark x1="41348" y1="54558" x2="56308" y2="55436"/>
                        <a14:foregroundMark x1="87529" y1="48886" x2="88281" y2="48008"/>
                      </a14:backgroundRemoval>
                    </a14:imgEffect>
                  </a14:imgLayer>
                </a14:imgProps>
              </a:ext>
              <a:ext uri="{28A0092B-C50C-407E-A947-70E740481C1C}">
                <a14:useLocalDpi xmlns:a14="http://schemas.microsoft.com/office/drawing/2010/main"/>
              </a:ext>
            </a:extLst>
          </a:blip>
          <a:srcRect/>
          <a:stretch/>
        </p:blipFill>
        <p:spPr>
          <a:xfrm>
            <a:off x="0" y="4014993"/>
            <a:ext cx="6858000" cy="2937486"/>
          </a:xfrm>
          <a:prstGeom prst="rect">
            <a:avLst/>
          </a:prstGeom>
        </p:spPr>
      </p:pic>
      <p:sp>
        <p:nvSpPr>
          <p:cNvPr id="5" name="テキスト ボックス 4"/>
          <p:cNvSpPr txBox="1"/>
          <p:nvPr/>
        </p:nvSpPr>
        <p:spPr>
          <a:xfrm>
            <a:off x="0" y="6952479"/>
            <a:ext cx="6858000" cy="646331"/>
          </a:xfrm>
          <a:prstGeom prst="rect">
            <a:avLst/>
          </a:prstGeom>
          <a:noFill/>
        </p:spPr>
        <p:txBody>
          <a:bodyPr wrap="square" rtlCol="0">
            <a:spAutoFit/>
          </a:bodyPr>
          <a:lstStyle/>
          <a:p>
            <a:pPr algn="ctr"/>
            <a:r>
              <a:rPr lang="en-US" altLang="ja-JP" sz="3600" dirty="0" smtClean="0">
                <a:latin typeface="Times New Roman"/>
                <a:ea typeface="+mj-ea"/>
                <a:cs typeface="Times New Roman"/>
              </a:rPr>
              <a:t>All for Wheelchair users</a:t>
            </a:r>
            <a:endParaRPr kumimoji="1" lang="ja-JP" altLang="en-US" sz="3600" dirty="0">
              <a:latin typeface="Times New Roman"/>
              <a:ea typeface="+mj-ea"/>
              <a:cs typeface="Times New Roman"/>
            </a:endParaRPr>
          </a:p>
        </p:txBody>
      </p:sp>
    </p:spTree>
    <p:extLst>
      <p:ext uri="{BB962C8B-B14F-4D97-AF65-F5344CB8AC3E}">
        <p14:creationId xmlns:p14="http://schemas.microsoft.com/office/powerpoint/2010/main" val="2088170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6858000" cy="707886"/>
          </a:xfrm>
          <a:prstGeom prst="rect">
            <a:avLst/>
          </a:prstGeom>
          <a:noFill/>
        </p:spPr>
        <p:txBody>
          <a:bodyPr wrap="square" rtlCol="0">
            <a:spAutoFit/>
          </a:bodyPr>
          <a:lstStyle/>
          <a:p>
            <a:pPr algn="ctr"/>
            <a:r>
              <a:rPr kumimoji="1" lang="ja-JP" altLang="en-US" sz="4000" dirty="0" smtClean="0">
                <a:latin typeface="Times New Roman"/>
                <a:ea typeface="+mj-ea"/>
                <a:cs typeface="Times New Roman"/>
              </a:rPr>
              <a:t> </a:t>
            </a:r>
            <a:r>
              <a:rPr kumimoji="1" lang="en-US" altLang="ja-JP" sz="4000" dirty="0" smtClean="0">
                <a:latin typeface="Times New Roman"/>
                <a:ea typeface="+mj-ea"/>
                <a:cs typeface="Times New Roman"/>
              </a:rPr>
              <a:t>Welcome</a:t>
            </a:r>
            <a:r>
              <a:rPr kumimoji="1" lang="ja-JP" altLang="en-US" sz="4000" dirty="0" smtClean="0">
                <a:latin typeface="Times New Roman"/>
                <a:ea typeface="+mj-ea"/>
                <a:cs typeface="Times New Roman"/>
              </a:rPr>
              <a:t> </a:t>
            </a:r>
            <a:r>
              <a:rPr kumimoji="1" lang="en-US" altLang="ja-JP" sz="4000" dirty="0" smtClean="0">
                <a:latin typeface="Times New Roman"/>
                <a:ea typeface="+mj-ea"/>
                <a:cs typeface="Times New Roman"/>
              </a:rPr>
              <a:t>back</a:t>
            </a:r>
          </a:p>
        </p:txBody>
      </p:sp>
      <p:pic>
        <p:nvPicPr>
          <p:cNvPr id="4" name="図 3" descr="IMG_9687.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20443" y="2368668"/>
            <a:ext cx="2812818" cy="1875212"/>
          </a:xfrm>
          <a:prstGeom prst="rect">
            <a:avLst/>
          </a:prstGeom>
        </p:spPr>
      </p:pic>
      <p:pic>
        <p:nvPicPr>
          <p:cNvPr id="5" name="図 4" descr="IMG_969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075487" y="2369060"/>
            <a:ext cx="2815169" cy="1876779"/>
          </a:xfrm>
          <a:prstGeom prst="rect">
            <a:avLst/>
          </a:prstGeom>
        </p:spPr>
      </p:pic>
      <p:pic>
        <p:nvPicPr>
          <p:cNvPr id="6" name="図 5" descr="IMG_969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274933" y="2367504"/>
            <a:ext cx="2805831" cy="1870554"/>
          </a:xfrm>
          <a:prstGeom prst="rect">
            <a:avLst/>
          </a:prstGeom>
        </p:spPr>
      </p:pic>
      <p:pic>
        <p:nvPicPr>
          <p:cNvPr id="7" name="図 6" descr="IMG_971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16520" y="6206674"/>
            <a:ext cx="2808110" cy="1872074"/>
          </a:xfrm>
          <a:prstGeom prst="rect">
            <a:avLst/>
          </a:prstGeom>
        </p:spPr>
      </p:pic>
      <p:pic>
        <p:nvPicPr>
          <p:cNvPr id="9" name="図 8" descr="IMG_9729.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2078255" y="6206674"/>
            <a:ext cx="2808111" cy="1872074"/>
          </a:xfrm>
          <a:prstGeom prst="rect">
            <a:avLst/>
          </a:prstGeom>
        </p:spPr>
      </p:pic>
      <p:pic>
        <p:nvPicPr>
          <p:cNvPr id="10" name="図 9" descr="IMG_9741.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4273032" y="6206675"/>
            <a:ext cx="2808111" cy="1872074"/>
          </a:xfrm>
          <a:prstGeom prst="rect">
            <a:avLst/>
          </a:prstGeom>
        </p:spPr>
      </p:pic>
    </p:spTree>
    <p:extLst>
      <p:ext uri="{BB962C8B-B14F-4D97-AF65-F5344CB8AC3E}">
        <p14:creationId xmlns:p14="http://schemas.microsoft.com/office/powerpoint/2010/main" val="799324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6858000" cy="707886"/>
          </a:xfrm>
          <a:prstGeom prst="rect">
            <a:avLst/>
          </a:prstGeom>
          <a:noFill/>
        </p:spPr>
        <p:txBody>
          <a:bodyPr wrap="square" rtlCol="0">
            <a:spAutoFit/>
          </a:bodyPr>
          <a:lstStyle/>
          <a:p>
            <a:pPr algn="ctr"/>
            <a:r>
              <a:rPr kumimoji="1" lang="ja-JP" altLang="en-US" sz="4000" dirty="0" smtClean="0">
                <a:latin typeface="Times New Roman"/>
                <a:ea typeface="+mj-ea"/>
                <a:cs typeface="Times New Roman"/>
              </a:rPr>
              <a:t> </a:t>
            </a:r>
            <a:r>
              <a:rPr lang="en-US" altLang="ja-JP" sz="4000" dirty="0" smtClean="0">
                <a:latin typeface="Times New Roman"/>
                <a:ea typeface="+mj-ea"/>
                <a:cs typeface="Times New Roman"/>
              </a:rPr>
              <a:t>F</a:t>
            </a:r>
            <a:r>
              <a:rPr kumimoji="1" lang="en-US" altLang="ja-JP" sz="4000" dirty="0" smtClean="0">
                <a:latin typeface="Times New Roman"/>
                <a:ea typeface="+mj-ea"/>
                <a:cs typeface="Times New Roman"/>
              </a:rPr>
              <a:t>oods</a:t>
            </a:r>
          </a:p>
        </p:txBody>
      </p:sp>
      <p:pic>
        <p:nvPicPr>
          <p:cNvPr id="3" name="図 2" descr="IMG_885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258435"/>
            <a:ext cx="2185217" cy="1456811"/>
          </a:xfrm>
          <a:prstGeom prst="rect">
            <a:avLst/>
          </a:prstGeom>
        </p:spPr>
      </p:pic>
      <p:pic>
        <p:nvPicPr>
          <p:cNvPr id="8" name="図 7" descr="IMG_886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6218" y="4263063"/>
            <a:ext cx="2189518" cy="1459679"/>
          </a:xfrm>
          <a:prstGeom prst="rect">
            <a:avLst/>
          </a:prstGeom>
        </p:spPr>
      </p:pic>
      <p:pic>
        <p:nvPicPr>
          <p:cNvPr id="11" name="図 10" descr="IMG_887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8482" y="4263063"/>
            <a:ext cx="2189518" cy="1459678"/>
          </a:xfrm>
          <a:prstGeom prst="rect">
            <a:avLst/>
          </a:prstGeom>
        </p:spPr>
      </p:pic>
      <p:pic>
        <p:nvPicPr>
          <p:cNvPr id="12" name="図 11" descr="IMG_912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6182203"/>
            <a:ext cx="2185217" cy="1456811"/>
          </a:xfrm>
          <a:prstGeom prst="rect">
            <a:avLst/>
          </a:prstGeom>
        </p:spPr>
      </p:pic>
      <p:pic>
        <p:nvPicPr>
          <p:cNvPr id="13" name="図 12" descr="IMG_9122.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6219" y="6182204"/>
            <a:ext cx="2189518" cy="1459678"/>
          </a:xfrm>
          <a:prstGeom prst="rect">
            <a:avLst/>
          </a:prstGeom>
        </p:spPr>
      </p:pic>
      <p:pic>
        <p:nvPicPr>
          <p:cNvPr id="14" name="図 13" descr="IMG_9150.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68482" y="6182204"/>
            <a:ext cx="2189518" cy="1459678"/>
          </a:xfrm>
          <a:prstGeom prst="rect">
            <a:avLst/>
          </a:prstGeom>
        </p:spPr>
      </p:pic>
      <p:pic>
        <p:nvPicPr>
          <p:cNvPr id="15" name="図 14" descr="IMG_9529.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7919197"/>
            <a:ext cx="2185251" cy="1456834"/>
          </a:xfrm>
          <a:prstGeom prst="rect">
            <a:avLst/>
          </a:prstGeom>
        </p:spPr>
      </p:pic>
      <p:pic>
        <p:nvPicPr>
          <p:cNvPr id="16" name="図 15" descr="IMG_9606.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6219" y="7919197"/>
            <a:ext cx="2189518" cy="1459679"/>
          </a:xfrm>
          <a:prstGeom prst="rect">
            <a:avLst/>
          </a:prstGeom>
        </p:spPr>
      </p:pic>
      <p:pic>
        <p:nvPicPr>
          <p:cNvPr id="17" name="図 16" descr="IMG_9832.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68480" y="7919197"/>
            <a:ext cx="2189519" cy="1459679"/>
          </a:xfrm>
          <a:prstGeom prst="rect">
            <a:avLst/>
          </a:prstGeom>
        </p:spPr>
      </p:pic>
      <p:pic>
        <p:nvPicPr>
          <p:cNvPr id="19" name="図 18" descr="IMG_9103.JPG"/>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141" b="100000" l="0" r="100000">
                        <a14:foregroundMark x1="71546" y1="79897" x2="93443" y2="98230"/>
                        <a14:backgroundMark x1="19555" y1="19760" x2="28454" y2="23701"/>
                        <a14:backgroundMark x1="47365" y1="27641" x2="30094" y2="20788"/>
                        <a14:backgroundMark x1="89930" y1="23187" x2="91569" y2="27127"/>
                        <a14:backgroundMark x1="55972" y1="21074" x2="63232" y2="41062"/>
                        <a14:backgroundMark x1="52752" y1="24500" x2="53279" y2="19760"/>
                        <a14:backgroundMark x1="82904" y1="17362" x2="97190" y2="17647"/>
                        <a14:backgroundMark x1="82084" y1="17875" x2="83197" y2="18447"/>
                        <a14:backgroundMark x1="59719" y1="18161" x2="56792" y2="18161"/>
                        <a14:backgroundMark x1="99941" y1="47173" x2="99824" y2="48886"/>
                        <a14:backgroundMark x1="60714" y1="18389" x2="60714" y2="18389"/>
                        <a14:backgroundMark x1="49883" y1="71788" x2="68150" y2="98458"/>
                        <a14:backgroundMark x1="56148" y1="64649" x2="60070" y2="68704"/>
                      </a14:backgroundRemoval>
                    </a14:imgEffect>
                  </a14:imgLayer>
                </a14:imgProps>
              </a:ext>
              <a:ext uri="{28A0092B-C50C-407E-A947-70E740481C1C}">
                <a14:useLocalDpi xmlns:a14="http://schemas.microsoft.com/office/drawing/2010/main"/>
              </a:ext>
            </a:extLst>
          </a:blip>
          <a:srcRect/>
          <a:stretch/>
        </p:blipFill>
        <p:spPr>
          <a:xfrm>
            <a:off x="1967967" y="160428"/>
            <a:ext cx="3576269" cy="3665790"/>
          </a:xfrm>
          <a:prstGeom prst="rect">
            <a:avLst/>
          </a:prstGeom>
        </p:spPr>
      </p:pic>
    </p:spTree>
    <p:extLst>
      <p:ext uri="{BB962C8B-B14F-4D97-AF65-F5344CB8AC3E}">
        <p14:creationId xmlns:p14="http://schemas.microsoft.com/office/powerpoint/2010/main" val="1178734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23328" y="944398"/>
            <a:ext cx="4737515" cy="2031325"/>
          </a:xfrm>
          <a:prstGeom prst="rect">
            <a:avLst/>
          </a:prstGeom>
          <a:noFill/>
        </p:spPr>
        <p:txBody>
          <a:bodyPr wrap="square" rtlCol="0">
            <a:spAutoFit/>
          </a:bodyPr>
          <a:lstStyle/>
          <a:p>
            <a:endParaRPr lang="en-US" altLang="ja-JP" sz="1400" dirty="0">
              <a:latin typeface="HGS明朝E" panose="02020900000000000000" pitchFamily="18" charset="-128"/>
              <a:ea typeface="HGS明朝E" panose="02020900000000000000" pitchFamily="18" charset="-128"/>
              <a:cs typeface="ヒラギノ明朝 Pro W3"/>
            </a:endParaRPr>
          </a:p>
          <a:p>
            <a:r>
              <a:rPr kumimoji="1" lang="ja-JP" altLang="en-US" sz="1400" dirty="0" smtClean="0">
                <a:latin typeface="HGS明朝E" panose="02020900000000000000" pitchFamily="18" charset="-128"/>
                <a:ea typeface="HGS明朝E" panose="02020900000000000000" pitchFamily="18" charset="-128"/>
                <a:cs typeface="ヒラギノ明朝 Pro W3"/>
              </a:rPr>
              <a:t>　奄美大島出身の鳥畑が、初めてダイビングした時に感動した無重力の感覚。そして同時に、そのダイビングで</a:t>
            </a:r>
            <a:r>
              <a:rPr lang="ja-JP" altLang="en-US" sz="1400" dirty="0" smtClean="0">
                <a:latin typeface="HGS明朝E" panose="02020900000000000000" pitchFamily="18" charset="-128"/>
                <a:ea typeface="HGS明朝E" panose="02020900000000000000" pitchFamily="18" charset="-128"/>
                <a:cs typeface="ヒラギノ明朝 Pro W3"/>
              </a:rPr>
              <a:t>その感覚を</a:t>
            </a:r>
            <a:r>
              <a:rPr kumimoji="1" lang="ja-JP" altLang="en-US" sz="1400" dirty="0" smtClean="0">
                <a:latin typeface="HGS明朝E" panose="02020900000000000000" pitchFamily="18" charset="-128"/>
                <a:ea typeface="HGS明朝E" panose="02020900000000000000" pitchFamily="18" charset="-128"/>
                <a:cs typeface="ヒラギノ明朝 Pro W3"/>
              </a:rPr>
              <a:t>車椅子の方々にもぜひ味わって欲しいという想いが芽生えた。温暖な気候と、日本でも有数の透明度を誇る、故郷奄美</a:t>
            </a:r>
            <a:r>
              <a:rPr kumimoji="1" lang="ja-JP" altLang="en-US" sz="1400" dirty="0" smtClean="0">
                <a:latin typeface="HGS明朝E" panose="02020900000000000000" pitchFamily="18" charset="-128"/>
                <a:ea typeface="HGS明朝E" panose="02020900000000000000" pitchFamily="18" charset="-128"/>
                <a:cs typeface="ヒラギノ明朝 Pro W3"/>
              </a:rPr>
              <a:t>大島</a:t>
            </a:r>
            <a:r>
              <a:rPr lang="ja-JP" altLang="en-US" sz="1400" dirty="0">
                <a:latin typeface="HGS明朝E" panose="02020900000000000000" pitchFamily="18" charset="-128"/>
                <a:ea typeface="HGS明朝E" panose="02020900000000000000" pitchFamily="18" charset="-128"/>
                <a:cs typeface="ヒラギノ明朝 Pro W3"/>
              </a:rPr>
              <a:t>・</a:t>
            </a:r>
            <a:r>
              <a:rPr kumimoji="1" lang="ja-JP" altLang="en-US" sz="1400" dirty="0" smtClean="0">
                <a:latin typeface="HGS明朝E" panose="02020900000000000000" pitchFamily="18" charset="-128"/>
                <a:ea typeface="HGS明朝E" panose="02020900000000000000" pitchFamily="18" charset="-128"/>
                <a:cs typeface="ヒラギノ明朝 Pro W3"/>
              </a:rPr>
              <a:t>瀬戸内町に</a:t>
            </a:r>
            <a:r>
              <a:rPr lang="ja-JP" altLang="en-US" sz="1400" dirty="0">
                <a:latin typeface="HGS明朝E" panose="02020900000000000000" pitchFamily="18" charset="-128"/>
                <a:ea typeface="HGS明朝E" panose="02020900000000000000" pitchFamily="18" charset="-128"/>
                <a:cs typeface="ヒラギノ明朝 Pro W3"/>
              </a:rPr>
              <a:t>ようやく</a:t>
            </a:r>
            <a:r>
              <a:rPr kumimoji="1" lang="ja-JP" altLang="en-US" sz="1400" dirty="0" smtClean="0">
                <a:latin typeface="HGS明朝E" panose="02020900000000000000" pitchFamily="18" charset="-128"/>
                <a:ea typeface="HGS明朝E" panose="02020900000000000000" pitchFamily="18" charset="-128"/>
                <a:cs typeface="ヒラギノ明朝 Pro W3"/>
              </a:rPr>
              <a:t>実現</a:t>
            </a:r>
            <a:r>
              <a:rPr kumimoji="1" lang="ja-JP" altLang="en-US" sz="1400" dirty="0" smtClean="0">
                <a:latin typeface="HGS明朝E" panose="02020900000000000000" pitchFamily="18" charset="-128"/>
                <a:ea typeface="HGS明朝E" panose="02020900000000000000" pitchFamily="18" charset="-128"/>
                <a:cs typeface="ヒラギノ明朝 Pro W3"/>
              </a:rPr>
              <a:t>させる時が来た。</a:t>
            </a:r>
            <a:endParaRPr kumimoji="1" lang="en-US" altLang="ja-JP" sz="1400" dirty="0" smtClean="0">
              <a:latin typeface="HGS明朝E" panose="02020900000000000000" pitchFamily="18" charset="-128"/>
              <a:ea typeface="HGS明朝E" panose="02020900000000000000" pitchFamily="18" charset="-128"/>
              <a:cs typeface="ヒラギノ明朝 Pro W3"/>
            </a:endParaRPr>
          </a:p>
          <a:p>
            <a:endParaRPr lang="en-US" altLang="ja-JP" sz="1400" dirty="0">
              <a:latin typeface="HGS明朝E" panose="02020900000000000000" pitchFamily="18" charset="-128"/>
              <a:ea typeface="HGS明朝E" panose="02020900000000000000" pitchFamily="18" charset="-128"/>
              <a:cs typeface="ヒラギノ明朝 Pro W3"/>
            </a:endParaRPr>
          </a:p>
          <a:p>
            <a:r>
              <a:rPr kumimoji="1" lang="ja-JP" altLang="en-US" sz="1400" dirty="0" smtClean="0">
                <a:latin typeface="HGS明朝E" panose="02020900000000000000" pitchFamily="18" charset="-128"/>
                <a:ea typeface="HGS明朝E" panose="02020900000000000000" pitchFamily="18" charset="-128"/>
                <a:cs typeface="ヒラギノ明朝 Pro W3"/>
              </a:rPr>
              <a:t>　</a:t>
            </a:r>
            <a:endParaRPr kumimoji="1" lang="en-US" altLang="ja-JP" sz="1400" dirty="0" smtClean="0">
              <a:latin typeface="HGS明朝E" panose="02020900000000000000" pitchFamily="18" charset="-128"/>
              <a:ea typeface="HGS明朝E" panose="02020900000000000000" pitchFamily="18" charset="-128"/>
              <a:cs typeface="ヒラギノ明朝 Pro W3"/>
            </a:endParaRPr>
          </a:p>
        </p:txBody>
      </p:sp>
      <p:sp>
        <p:nvSpPr>
          <p:cNvPr id="3" name="テキスト ボックス 2"/>
          <p:cNvSpPr txBox="1"/>
          <p:nvPr/>
        </p:nvSpPr>
        <p:spPr>
          <a:xfrm>
            <a:off x="0" y="0"/>
            <a:ext cx="6858000" cy="707886"/>
          </a:xfrm>
          <a:prstGeom prst="rect">
            <a:avLst/>
          </a:prstGeom>
          <a:noFill/>
        </p:spPr>
        <p:txBody>
          <a:bodyPr wrap="square" rtlCol="0">
            <a:spAutoFit/>
          </a:bodyPr>
          <a:lstStyle/>
          <a:p>
            <a:pPr algn="ctr"/>
            <a:r>
              <a:rPr lang="en-US" altLang="ja-JP" sz="4000" dirty="0" smtClean="0">
                <a:latin typeface="Times New Roman"/>
                <a:ea typeface="+mj-ea"/>
                <a:cs typeface="Times New Roman"/>
              </a:rPr>
              <a:t>Establishment</a:t>
            </a:r>
            <a:endParaRPr kumimoji="1" lang="en-US" altLang="ja-JP" sz="4000" dirty="0" smtClean="0">
              <a:latin typeface="Times New Roman"/>
              <a:ea typeface="+mj-ea"/>
              <a:cs typeface="Times New Roman"/>
            </a:endParaRPr>
          </a:p>
        </p:txBody>
      </p:sp>
    </p:spTree>
    <p:extLst>
      <p:ext uri="{BB962C8B-B14F-4D97-AF65-F5344CB8AC3E}">
        <p14:creationId xmlns:p14="http://schemas.microsoft.com/office/powerpoint/2010/main" val="1170767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52290" y="944398"/>
            <a:ext cx="5330982" cy="5663089"/>
          </a:xfrm>
          <a:prstGeom prst="rect">
            <a:avLst/>
          </a:prstGeom>
          <a:noFill/>
        </p:spPr>
        <p:txBody>
          <a:bodyPr wrap="square" rtlCol="0">
            <a:spAutoFit/>
          </a:bodyPr>
          <a:lstStyle/>
          <a:p>
            <a:endParaRPr lang="en-US" altLang="ja-JP" sz="2400" dirty="0">
              <a:latin typeface="HGS明朝E" panose="02020900000000000000" pitchFamily="18" charset="-128"/>
              <a:ea typeface="HGS明朝E" panose="02020900000000000000" pitchFamily="18" charset="-128"/>
              <a:cs typeface="ヒラギノ明朝 Pro W3"/>
            </a:endParaRPr>
          </a:p>
          <a:p>
            <a:r>
              <a:rPr lang="ja-JP" altLang="en-US" sz="2400" dirty="0" smtClean="0">
                <a:latin typeface="HGS明朝E" panose="02020900000000000000" pitchFamily="18" charset="-128"/>
                <a:ea typeface="HGS明朝E" panose="02020900000000000000" pitchFamily="18" charset="-128"/>
                <a:cs typeface="ヒラギノ明朝 Pro W3"/>
              </a:rPr>
              <a:t>付添人なしでも来られる。</a:t>
            </a:r>
            <a:endParaRPr lang="en-US" altLang="ja-JP" sz="2400" dirty="0" smtClean="0">
              <a:latin typeface="HGS明朝E" panose="02020900000000000000" pitchFamily="18" charset="-128"/>
              <a:ea typeface="HGS明朝E" panose="02020900000000000000" pitchFamily="18" charset="-128"/>
              <a:cs typeface="ヒラギノ明朝 Pro W3"/>
            </a:endParaRPr>
          </a:p>
          <a:p>
            <a:endParaRPr lang="en-US" altLang="ja-JP" sz="1200" dirty="0" smtClean="0">
              <a:latin typeface="HGS明朝E" panose="02020900000000000000" pitchFamily="18" charset="-128"/>
              <a:ea typeface="HGS明朝E" panose="02020900000000000000" pitchFamily="18" charset="-128"/>
              <a:cs typeface="ヒラギノ明朝 Pro W3"/>
            </a:endParaRPr>
          </a:p>
          <a:p>
            <a:r>
              <a:rPr lang="ja-JP" altLang="en-US" sz="1200" dirty="0" smtClean="0">
                <a:latin typeface="HGS明朝E" panose="02020900000000000000" pitchFamily="18" charset="-128"/>
                <a:ea typeface="HGS明朝E" panose="02020900000000000000" pitchFamily="18" charset="-128"/>
                <a:cs typeface="ヒラギノ明朝 Pro W3"/>
              </a:rPr>
              <a:t>いつも誰か一緒じゃないとないと動けなかった方、付添人なしだと好きなところに行けなかった方、誰にも気兼ねなく遊びに来てください。ヴィラスタッフでケアさせていただきます。</a:t>
            </a:r>
            <a:endParaRPr lang="en-US" altLang="ja-JP" sz="1200" dirty="0" smtClean="0">
              <a:latin typeface="HGS明朝E" panose="02020900000000000000" pitchFamily="18" charset="-128"/>
              <a:ea typeface="HGS明朝E" panose="02020900000000000000" pitchFamily="18" charset="-128"/>
              <a:cs typeface="ヒラギノ明朝 Pro W3"/>
            </a:endParaRPr>
          </a:p>
          <a:p>
            <a:endParaRPr lang="en-US" altLang="ja-JP" sz="1200" dirty="0">
              <a:latin typeface="HGS明朝E" panose="02020900000000000000" pitchFamily="18" charset="-128"/>
              <a:ea typeface="HGS明朝E" panose="02020900000000000000" pitchFamily="18" charset="-128"/>
              <a:cs typeface="ヒラギノ明朝 Pro W3"/>
            </a:endParaRPr>
          </a:p>
          <a:p>
            <a:endParaRPr lang="en-US" altLang="ja-JP" sz="2400" dirty="0" smtClean="0">
              <a:latin typeface="HGS明朝E" panose="02020900000000000000" pitchFamily="18" charset="-128"/>
              <a:ea typeface="HGS明朝E" panose="02020900000000000000" pitchFamily="18" charset="-128"/>
              <a:cs typeface="ヒラギノ明朝 Pro W3"/>
            </a:endParaRPr>
          </a:p>
          <a:p>
            <a:r>
              <a:rPr lang="ja-JP" altLang="en-US" sz="2400" dirty="0" smtClean="0">
                <a:latin typeface="HGS明朝E" panose="02020900000000000000" pitchFamily="18" charset="-128"/>
                <a:ea typeface="HGS明朝E" panose="02020900000000000000" pitchFamily="18" charset="-128"/>
                <a:cs typeface="ヒラギノ明朝 Pro W3"/>
              </a:rPr>
              <a:t>泳げなかった方でも楽しめる。</a:t>
            </a:r>
            <a:endParaRPr lang="en-US" altLang="ja-JP" sz="2400" dirty="0">
              <a:latin typeface="HGS明朝E" panose="02020900000000000000" pitchFamily="18" charset="-128"/>
              <a:ea typeface="HGS明朝E" panose="02020900000000000000" pitchFamily="18" charset="-128"/>
              <a:cs typeface="ヒラギノ明朝 Pro W3"/>
            </a:endParaRPr>
          </a:p>
          <a:p>
            <a:endParaRPr lang="en-US" altLang="ja-JP" sz="1200" dirty="0" smtClean="0">
              <a:latin typeface="HGS明朝E" panose="02020900000000000000" pitchFamily="18" charset="-128"/>
              <a:ea typeface="HGS明朝E" panose="02020900000000000000" pitchFamily="18" charset="-128"/>
              <a:cs typeface="ヒラギノ明朝 Pro W3"/>
            </a:endParaRPr>
          </a:p>
          <a:p>
            <a:r>
              <a:rPr lang="ja-JP" altLang="en-US" sz="1200" dirty="0" smtClean="0">
                <a:latin typeface="HGS明朝E" panose="02020900000000000000" pitchFamily="18" charset="-128"/>
                <a:ea typeface="HGS明朝E" panose="02020900000000000000" pitchFamily="18" charset="-128"/>
                <a:cs typeface="ヒラギノ明朝 Pro W3"/>
              </a:rPr>
              <a:t>海に入ったことがない方、泳げない方、どんな方でも海が楽しめるよう、様々なアクティビティ、設備をご用意しております。ダイビングやカヤックを楽しまれるアクティブな方から、それぞれのご要望にお答え致します</a:t>
            </a:r>
            <a:r>
              <a:rPr lang="ja-JP" altLang="en-US" sz="1200" dirty="0" smtClean="0">
                <a:latin typeface="HGS明朝E" panose="02020900000000000000" pitchFamily="18" charset="-128"/>
                <a:ea typeface="HGS明朝E" panose="02020900000000000000" pitchFamily="18" charset="-128"/>
                <a:cs typeface="ヒラギノ明朝 Pro W3"/>
              </a:rPr>
              <a:t>。</a:t>
            </a:r>
            <a:endParaRPr lang="en-US" altLang="ja-JP" sz="1200" dirty="0" smtClean="0">
              <a:latin typeface="HGS明朝E" panose="02020900000000000000" pitchFamily="18" charset="-128"/>
              <a:ea typeface="HGS明朝E" panose="02020900000000000000" pitchFamily="18" charset="-128"/>
              <a:cs typeface="ヒラギノ明朝 Pro W3"/>
            </a:endParaRPr>
          </a:p>
          <a:p>
            <a:endParaRPr lang="en-US" altLang="ja-JP" sz="1200" dirty="0" smtClean="0">
              <a:latin typeface="HGS明朝E" panose="02020900000000000000" pitchFamily="18" charset="-128"/>
              <a:ea typeface="HGS明朝E" panose="02020900000000000000" pitchFamily="18" charset="-128"/>
              <a:cs typeface="ヒラギノ明朝 Pro W3"/>
            </a:endParaRPr>
          </a:p>
          <a:p>
            <a:endParaRPr lang="en-US" altLang="ja-JP" sz="2400" dirty="0">
              <a:latin typeface="HGS明朝E" panose="02020900000000000000" pitchFamily="18" charset="-128"/>
              <a:ea typeface="HGS明朝E" panose="02020900000000000000" pitchFamily="18" charset="-128"/>
              <a:cs typeface="ヒラギノ明朝 Pro W3"/>
            </a:endParaRPr>
          </a:p>
          <a:p>
            <a:r>
              <a:rPr lang="ja-JP" altLang="en-US" sz="2400" dirty="0" smtClean="0">
                <a:latin typeface="HGS明朝E" panose="02020900000000000000" pitchFamily="18" charset="-128"/>
                <a:ea typeface="HGS明朝E" panose="02020900000000000000" pitchFamily="18" charset="-128"/>
                <a:cs typeface="ヒラギノ明朝 Pro W3"/>
              </a:rPr>
              <a:t>食べ放題、遊び放題。</a:t>
            </a:r>
            <a:endParaRPr lang="en-US" altLang="ja-JP" sz="2400" dirty="0" smtClean="0">
              <a:latin typeface="HGS明朝E" panose="02020900000000000000" pitchFamily="18" charset="-128"/>
              <a:ea typeface="HGS明朝E" panose="02020900000000000000" pitchFamily="18" charset="-128"/>
              <a:cs typeface="ヒラギノ明朝 Pro W3"/>
            </a:endParaRPr>
          </a:p>
          <a:p>
            <a:endParaRPr lang="en-US" altLang="ja-JP" sz="1400" dirty="0">
              <a:latin typeface="HGS明朝E" panose="02020900000000000000" pitchFamily="18" charset="-128"/>
              <a:ea typeface="HGS明朝E" panose="02020900000000000000" pitchFamily="18" charset="-128"/>
              <a:cs typeface="ヒラギノ明朝 Pro W3"/>
            </a:endParaRPr>
          </a:p>
          <a:p>
            <a:r>
              <a:rPr lang="ja-JP" altLang="en-US" sz="1400" dirty="0" smtClean="0">
                <a:latin typeface="HGS明朝E" panose="02020900000000000000" pitchFamily="18" charset="-128"/>
                <a:ea typeface="HGS明朝E" panose="02020900000000000000" pitchFamily="18" charset="-128"/>
                <a:cs typeface="ヒラギノ明朝 Pro W3"/>
              </a:rPr>
              <a:t>奄美大島最南端、手付かずの大自然が残る環境の中で思いっきり遊んでいただくためにも、細かいことを気にせずに時間を過ごせるオールインクルーシブリゾート。</a:t>
            </a:r>
            <a:endParaRPr lang="en-US" altLang="ja-JP" sz="1400" dirty="0">
              <a:latin typeface="HGS明朝E" panose="02020900000000000000" pitchFamily="18" charset="-128"/>
              <a:ea typeface="HGS明朝E" panose="02020900000000000000" pitchFamily="18" charset="-128"/>
              <a:cs typeface="ヒラギノ明朝 Pro W3"/>
            </a:endParaRPr>
          </a:p>
          <a:p>
            <a:endParaRPr lang="en-US" altLang="ja-JP" sz="1400" dirty="0">
              <a:latin typeface="HGS明朝E" panose="02020900000000000000" pitchFamily="18" charset="-128"/>
              <a:ea typeface="HGS明朝E" panose="02020900000000000000" pitchFamily="18" charset="-128"/>
              <a:cs typeface="ヒラギノ明朝 Pro W3"/>
            </a:endParaRPr>
          </a:p>
          <a:p>
            <a:endParaRPr lang="en-US" altLang="ja-JP" sz="1400" dirty="0">
              <a:latin typeface="HGS明朝E" panose="02020900000000000000" pitchFamily="18" charset="-128"/>
              <a:ea typeface="HGS明朝E" panose="02020900000000000000" pitchFamily="18" charset="-128"/>
              <a:cs typeface="ヒラギノ明朝 Pro W3"/>
            </a:endParaRPr>
          </a:p>
          <a:p>
            <a:endParaRPr kumimoji="1" lang="en-US" altLang="ja-JP" sz="1400" dirty="0" smtClean="0">
              <a:latin typeface="HGS明朝E" panose="02020900000000000000" pitchFamily="18" charset="-128"/>
              <a:ea typeface="HGS明朝E" panose="02020900000000000000" pitchFamily="18" charset="-128"/>
              <a:cs typeface="ヒラギノ明朝 Pro W3"/>
            </a:endParaRPr>
          </a:p>
        </p:txBody>
      </p:sp>
      <p:sp>
        <p:nvSpPr>
          <p:cNvPr id="3" name="テキスト ボックス 2"/>
          <p:cNvSpPr txBox="1"/>
          <p:nvPr/>
        </p:nvSpPr>
        <p:spPr>
          <a:xfrm>
            <a:off x="0" y="0"/>
            <a:ext cx="6858000" cy="707886"/>
          </a:xfrm>
          <a:prstGeom prst="rect">
            <a:avLst/>
          </a:prstGeom>
          <a:noFill/>
        </p:spPr>
        <p:txBody>
          <a:bodyPr wrap="square" rtlCol="0">
            <a:spAutoFit/>
          </a:bodyPr>
          <a:lstStyle/>
          <a:p>
            <a:pPr algn="ctr"/>
            <a:r>
              <a:rPr kumimoji="1" lang="en-US" altLang="ja-JP" sz="4000" dirty="0" smtClean="0">
                <a:latin typeface="Times New Roman"/>
                <a:ea typeface="+mj-ea"/>
                <a:cs typeface="Times New Roman"/>
              </a:rPr>
              <a:t>Concept</a:t>
            </a:r>
          </a:p>
        </p:txBody>
      </p:sp>
    </p:spTree>
    <p:extLst>
      <p:ext uri="{BB962C8B-B14F-4D97-AF65-F5344CB8AC3E}">
        <p14:creationId xmlns:p14="http://schemas.microsoft.com/office/powerpoint/2010/main" val="2966907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106862" y="829217"/>
            <a:ext cx="5306463" cy="7571303"/>
          </a:xfrm>
          <a:prstGeom prst="rect">
            <a:avLst/>
          </a:prstGeom>
          <a:noFill/>
        </p:spPr>
        <p:txBody>
          <a:bodyPr wrap="square" rtlCol="0">
            <a:spAutoFit/>
          </a:bodyPr>
          <a:lstStyle/>
          <a:p>
            <a:r>
              <a:rPr kumimoji="1" lang="en-US" altLang="ja-JP" sz="3200" dirty="0" smtClean="0">
                <a:latin typeface="Times New Roman" panose="02020603050405020304" pitchFamily="18" charset="0"/>
                <a:ea typeface="HGS明朝E" panose="02020900000000000000" pitchFamily="18" charset="-128"/>
                <a:cs typeface="Times New Roman" panose="02020603050405020304" pitchFamily="18" charset="0"/>
              </a:rPr>
              <a:t>Boat</a:t>
            </a:r>
          </a:p>
          <a:p>
            <a:r>
              <a:rPr lang="ja-JP" altLang="en-US" sz="1400" dirty="0" smtClean="0">
                <a:latin typeface="HGS明朝E" panose="02020900000000000000" pitchFamily="18" charset="-128"/>
                <a:ea typeface="HGS明朝E" panose="02020900000000000000" pitchFamily="18" charset="-128"/>
                <a:cs typeface="ヒラギノ明朝 Pro W3"/>
              </a:rPr>
              <a:t>　車椅子利用者専用エレベーター付き</a:t>
            </a:r>
            <a:endParaRPr lang="en-US" altLang="ja-JP" sz="1400" dirty="0" smtClean="0">
              <a:latin typeface="HGS明朝E" panose="02020900000000000000" pitchFamily="18" charset="-128"/>
              <a:ea typeface="HGS明朝E" panose="02020900000000000000" pitchFamily="18" charset="-128"/>
              <a:cs typeface="ヒラギノ明朝 Pro W3"/>
            </a:endParaRPr>
          </a:p>
          <a:p>
            <a:r>
              <a:rPr kumimoji="1" lang="ja-JP" altLang="en-US" sz="1400" dirty="0">
                <a:latin typeface="HGS明朝E" panose="02020900000000000000" pitchFamily="18" charset="-128"/>
                <a:ea typeface="HGS明朝E" panose="02020900000000000000" pitchFamily="18" charset="-128"/>
                <a:cs typeface="ヒラギノ明朝 Pro W3"/>
              </a:rPr>
              <a:t>　</a:t>
            </a:r>
            <a:r>
              <a:rPr kumimoji="1" lang="ja-JP" altLang="en-US" sz="1400" dirty="0" smtClean="0">
                <a:latin typeface="HGS明朝E" panose="02020900000000000000" pitchFamily="18" charset="-128"/>
                <a:ea typeface="HGS明朝E" panose="02020900000000000000" pitchFamily="18" charset="-128"/>
                <a:cs typeface="ヒラギノ明朝 Pro W3"/>
              </a:rPr>
              <a:t>海面へエントリー用スロープ設置</a:t>
            </a:r>
            <a:endParaRPr kumimoji="1" lang="en-US" altLang="ja-JP" sz="1400" dirty="0" smtClean="0">
              <a:latin typeface="HGS明朝E" panose="02020900000000000000" pitchFamily="18" charset="-128"/>
              <a:ea typeface="HGS明朝E" panose="02020900000000000000" pitchFamily="18" charset="-128"/>
              <a:cs typeface="ヒラギノ明朝 Pro W3"/>
            </a:endParaRPr>
          </a:p>
          <a:p>
            <a:r>
              <a:rPr lang="ja-JP" altLang="en-US" sz="1400" dirty="0">
                <a:latin typeface="HGS明朝E" panose="02020900000000000000" pitchFamily="18" charset="-128"/>
                <a:ea typeface="HGS明朝E" panose="02020900000000000000" pitchFamily="18" charset="-128"/>
                <a:cs typeface="ヒラギノ明朝 Pro W3"/>
              </a:rPr>
              <a:t>　</a:t>
            </a:r>
            <a:r>
              <a:rPr lang="ja-JP" altLang="en-US" sz="1400" dirty="0" smtClean="0">
                <a:latin typeface="HGS明朝E" panose="02020900000000000000" pitchFamily="18" charset="-128"/>
                <a:ea typeface="HGS明朝E" panose="02020900000000000000" pitchFamily="18" charset="-128"/>
                <a:cs typeface="ヒラギノ明朝 Pro W3"/>
              </a:rPr>
              <a:t>デッキも完全バリアフリー対応</a:t>
            </a:r>
            <a:endParaRPr lang="en-US" altLang="ja-JP" sz="1400" dirty="0" smtClean="0">
              <a:latin typeface="HGS明朝E" panose="02020900000000000000" pitchFamily="18" charset="-128"/>
              <a:ea typeface="HGS明朝E" panose="02020900000000000000" pitchFamily="18" charset="-128"/>
              <a:cs typeface="ヒラギノ明朝 Pro W3"/>
            </a:endParaRPr>
          </a:p>
          <a:p>
            <a:r>
              <a:rPr kumimoji="1" lang="ja-JP" altLang="en-US" sz="1400" dirty="0">
                <a:latin typeface="HGS明朝E" panose="02020900000000000000" pitchFamily="18" charset="-128"/>
                <a:ea typeface="HGS明朝E" panose="02020900000000000000" pitchFamily="18" charset="-128"/>
                <a:cs typeface="ヒラギノ明朝 Pro W3"/>
              </a:rPr>
              <a:t>　</a:t>
            </a:r>
            <a:r>
              <a:rPr kumimoji="1" lang="ja-JP" altLang="en-US" sz="1400" dirty="0" smtClean="0">
                <a:latin typeface="HGS明朝E" panose="02020900000000000000" pitchFamily="18" charset="-128"/>
                <a:ea typeface="HGS明朝E" panose="02020900000000000000" pitchFamily="18" charset="-128"/>
                <a:cs typeface="ヒラギノ明朝 Pro W3"/>
              </a:rPr>
              <a:t>車椅子専用トイレ、シャワー設置</a:t>
            </a:r>
            <a:endParaRPr kumimoji="1" lang="en-US" altLang="ja-JP" sz="1400" dirty="0" smtClean="0">
              <a:latin typeface="HGS明朝E" panose="02020900000000000000" pitchFamily="18" charset="-128"/>
              <a:ea typeface="HGS明朝E" panose="02020900000000000000" pitchFamily="18" charset="-128"/>
              <a:cs typeface="ヒラギノ明朝 Pro W3"/>
            </a:endParaRPr>
          </a:p>
          <a:p>
            <a:endParaRPr lang="en-US" altLang="ja-JP" dirty="0">
              <a:latin typeface="HGS明朝E" panose="02020900000000000000" pitchFamily="18" charset="-128"/>
              <a:ea typeface="HGS明朝E" panose="02020900000000000000" pitchFamily="18" charset="-128"/>
              <a:cs typeface="ヒラギノ明朝 Pro W3"/>
            </a:endParaRPr>
          </a:p>
          <a:p>
            <a:r>
              <a:rPr kumimoji="1" lang="en-US" altLang="ja-JP" sz="3200" dirty="0" smtClean="0">
                <a:latin typeface="Times New Roman" panose="02020603050405020304" pitchFamily="18" charset="0"/>
                <a:ea typeface="HGS明朝E" panose="02020900000000000000" pitchFamily="18" charset="-128"/>
                <a:cs typeface="Times New Roman" panose="02020603050405020304" pitchFamily="18" charset="0"/>
              </a:rPr>
              <a:t>Pool</a:t>
            </a:r>
          </a:p>
          <a:p>
            <a:r>
              <a:rPr lang="ja-JP" altLang="en-US" sz="1400" dirty="0">
                <a:latin typeface="HGS明朝E" panose="02020900000000000000" pitchFamily="18" charset="-128"/>
                <a:ea typeface="HGS明朝E" panose="02020900000000000000" pitchFamily="18" charset="-128"/>
                <a:cs typeface="ヒラギノ明朝 Pro W3"/>
              </a:rPr>
              <a:t>　</a:t>
            </a:r>
            <a:r>
              <a:rPr lang="ja-JP" altLang="en-US" sz="1400" dirty="0" smtClean="0">
                <a:latin typeface="HGS明朝E" panose="02020900000000000000" pitchFamily="18" charset="-128"/>
                <a:ea typeface="HGS明朝E" panose="02020900000000000000" pitchFamily="18" charset="-128"/>
                <a:cs typeface="ヒラギノ明朝 Pro W3"/>
              </a:rPr>
              <a:t>大型スロープで、車椅子でエントリー</a:t>
            </a:r>
            <a:endParaRPr lang="en-US" altLang="ja-JP" sz="1400" dirty="0" smtClean="0">
              <a:latin typeface="HGS明朝E" panose="02020900000000000000" pitchFamily="18" charset="-128"/>
              <a:ea typeface="HGS明朝E" panose="02020900000000000000" pitchFamily="18" charset="-128"/>
              <a:cs typeface="ヒラギノ明朝 Pro W3"/>
            </a:endParaRPr>
          </a:p>
          <a:p>
            <a:r>
              <a:rPr kumimoji="1" lang="ja-JP" altLang="en-US" sz="1400" dirty="0">
                <a:latin typeface="HGS明朝E" panose="02020900000000000000" pitchFamily="18" charset="-128"/>
                <a:ea typeface="HGS明朝E" panose="02020900000000000000" pitchFamily="18" charset="-128"/>
                <a:cs typeface="ヒラギノ明朝 Pro W3"/>
              </a:rPr>
              <a:t>　</a:t>
            </a:r>
            <a:r>
              <a:rPr kumimoji="1" lang="ja-JP" altLang="en-US" sz="1400" dirty="0" smtClean="0">
                <a:latin typeface="HGS明朝E" panose="02020900000000000000" pitchFamily="18" charset="-128"/>
                <a:ea typeface="HGS明朝E" panose="02020900000000000000" pitchFamily="18" charset="-128"/>
                <a:cs typeface="ヒラギノ明朝 Pro W3"/>
              </a:rPr>
              <a:t>車椅子で水面に浮かぶことが可能</a:t>
            </a:r>
            <a:endParaRPr kumimoji="1" lang="en-US" altLang="ja-JP" sz="1400" dirty="0" smtClean="0">
              <a:latin typeface="HGS明朝E" panose="02020900000000000000" pitchFamily="18" charset="-128"/>
              <a:ea typeface="HGS明朝E" panose="02020900000000000000" pitchFamily="18" charset="-128"/>
              <a:cs typeface="ヒラギノ明朝 Pro W3"/>
            </a:endParaRPr>
          </a:p>
          <a:p>
            <a:r>
              <a:rPr lang="ja-JP" altLang="en-US" sz="1400" dirty="0">
                <a:latin typeface="HGS明朝E" panose="02020900000000000000" pitchFamily="18" charset="-128"/>
                <a:ea typeface="HGS明朝E" panose="02020900000000000000" pitchFamily="18" charset="-128"/>
                <a:cs typeface="ヒラギノ明朝 Pro W3"/>
              </a:rPr>
              <a:t>　</a:t>
            </a:r>
            <a:r>
              <a:rPr lang="ja-JP" altLang="en-US" sz="1400" dirty="0" smtClean="0">
                <a:latin typeface="HGS明朝E" panose="02020900000000000000" pitchFamily="18" charset="-128"/>
                <a:ea typeface="HGS明朝E" panose="02020900000000000000" pitchFamily="18" charset="-128"/>
                <a:cs typeface="ヒラギノ明朝 Pro W3"/>
              </a:rPr>
              <a:t>ダイビング講習が可能な震度</a:t>
            </a:r>
            <a:r>
              <a:rPr lang="en-US" altLang="ja-JP" sz="1400" dirty="0" smtClean="0">
                <a:latin typeface="HGS明朝E" panose="02020900000000000000" pitchFamily="18" charset="-128"/>
                <a:ea typeface="HGS明朝E" panose="02020900000000000000" pitchFamily="18" charset="-128"/>
                <a:cs typeface="ヒラギノ明朝 Pro W3"/>
              </a:rPr>
              <a:t>2.5m</a:t>
            </a:r>
            <a:endParaRPr kumimoji="1" lang="en-US" altLang="ja-JP" sz="1400" dirty="0" smtClean="0">
              <a:latin typeface="HGS明朝E" panose="02020900000000000000" pitchFamily="18" charset="-128"/>
              <a:ea typeface="HGS明朝E" panose="02020900000000000000" pitchFamily="18" charset="-128"/>
              <a:cs typeface="ヒラギノ明朝 Pro W3"/>
            </a:endParaRPr>
          </a:p>
          <a:p>
            <a:endParaRPr lang="en-US" altLang="ja-JP" dirty="0">
              <a:latin typeface="HGS明朝E" panose="02020900000000000000" pitchFamily="18" charset="-128"/>
              <a:ea typeface="HGS明朝E" panose="02020900000000000000" pitchFamily="18" charset="-128"/>
              <a:cs typeface="ヒラギノ明朝 Pro W3"/>
            </a:endParaRPr>
          </a:p>
          <a:p>
            <a:r>
              <a:rPr kumimoji="1" lang="en-US" altLang="ja-JP" sz="3200" dirty="0" smtClean="0">
                <a:latin typeface="Times New Roman" panose="02020603050405020304" pitchFamily="18" charset="0"/>
                <a:ea typeface="HGS明朝E" panose="02020900000000000000" pitchFamily="18" charset="-128"/>
                <a:cs typeface="Times New Roman" panose="02020603050405020304" pitchFamily="18" charset="0"/>
              </a:rPr>
              <a:t>Villa</a:t>
            </a:r>
          </a:p>
          <a:p>
            <a:r>
              <a:rPr lang="ja-JP" altLang="en-US" sz="1400" dirty="0">
                <a:latin typeface="HGS明朝E" panose="02020900000000000000" pitchFamily="18" charset="-128"/>
                <a:ea typeface="HGS明朝E" panose="02020900000000000000" pitchFamily="18" charset="-128"/>
                <a:cs typeface="ヒラギノ明朝 Pro W3"/>
              </a:rPr>
              <a:t>　</a:t>
            </a:r>
            <a:r>
              <a:rPr lang="ja-JP" altLang="en-US" sz="1400" dirty="0" smtClean="0">
                <a:latin typeface="HGS明朝E" panose="02020900000000000000" pitchFamily="18" charset="-128"/>
                <a:ea typeface="HGS明朝E" panose="02020900000000000000" pitchFamily="18" charset="-128"/>
                <a:cs typeface="ヒラギノ明朝 Pro W3"/>
              </a:rPr>
              <a:t>全てバリアフリー対応</a:t>
            </a:r>
            <a:endParaRPr lang="en-US" altLang="ja-JP" sz="1400" dirty="0" smtClean="0">
              <a:latin typeface="HGS明朝E" panose="02020900000000000000" pitchFamily="18" charset="-128"/>
              <a:ea typeface="HGS明朝E" panose="02020900000000000000" pitchFamily="18" charset="-128"/>
              <a:cs typeface="ヒラギノ明朝 Pro W3"/>
            </a:endParaRPr>
          </a:p>
          <a:p>
            <a:r>
              <a:rPr kumimoji="1" lang="ja-JP" altLang="en-US" sz="1400" dirty="0">
                <a:latin typeface="HGS明朝E" panose="02020900000000000000" pitchFamily="18" charset="-128"/>
                <a:ea typeface="HGS明朝E" panose="02020900000000000000" pitchFamily="18" charset="-128"/>
                <a:cs typeface="ヒラギノ明朝 Pro W3"/>
              </a:rPr>
              <a:t>　</a:t>
            </a:r>
            <a:r>
              <a:rPr kumimoji="1" lang="ja-JP" altLang="en-US" sz="1400" dirty="0" smtClean="0">
                <a:latin typeface="HGS明朝E" panose="02020900000000000000" pitchFamily="18" charset="-128"/>
                <a:ea typeface="HGS明朝E" panose="02020900000000000000" pitchFamily="18" charset="-128"/>
                <a:cs typeface="ヒラギノ明朝 Pro W3"/>
              </a:rPr>
              <a:t>車椅子利用者専用の宿泊施設（付添人除く）</a:t>
            </a:r>
            <a:endParaRPr kumimoji="1" lang="en-US" altLang="ja-JP" sz="1400" dirty="0" smtClean="0">
              <a:latin typeface="HGS明朝E" panose="02020900000000000000" pitchFamily="18" charset="-128"/>
              <a:ea typeface="HGS明朝E" panose="02020900000000000000" pitchFamily="18" charset="-128"/>
              <a:cs typeface="ヒラギノ明朝 Pro W3"/>
            </a:endParaRPr>
          </a:p>
          <a:p>
            <a:endParaRPr lang="en-US" altLang="ja-JP" dirty="0">
              <a:latin typeface="HGS明朝E" panose="02020900000000000000" pitchFamily="18" charset="-128"/>
              <a:ea typeface="HGS明朝E" panose="02020900000000000000" pitchFamily="18" charset="-128"/>
              <a:cs typeface="ヒラギノ明朝 Pro W3"/>
            </a:endParaRPr>
          </a:p>
          <a:p>
            <a:r>
              <a:rPr kumimoji="1" lang="en-US" altLang="ja-JP" sz="3200" dirty="0" smtClean="0">
                <a:latin typeface="Times New Roman" panose="02020603050405020304" pitchFamily="18" charset="0"/>
                <a:ea typeface="HGS明朝E" panose="02020900000000000000" pitchFamily="18" charset="-128"/>
                <a:cs typeface="Times New Roman" panose="02020603050405020304" pitchFamily="18" charset="0"/>
              </a:rPr>
              <a:t>Sports activities</a:t>
            </a:r>
          </a:p>
          <a:p>
            <a:r>
              <a:rPr lang="ja-JP" altLang="en-US" sz="1400" dirty="0">
                <a:latin typeface="HGS明朝E" panose="02020900000000000000" pitchFamily="18" charset="-128"/>
                <a:ea typeface="HGS明朝E" panose="02020900000000000000" pitchFamily="18" charset="-128"/>
                <a:cs typeface="ヒラギノ明朝 Pro W3"/>
              </a:rPr>
              <a:t>　</a:t>
            </a:r>
            <a:r>
              <a:rPr lang="ja-JP" altLang="en-US" sz="1400" dirty="0" smtClean="0">
                <a:latin typeface="HGS明朝E" panose="02020900000000000000" pitchFamily="18" charset="-128"/>
                <a:ea typeface="HGS明朝E" panose="02020900000000000000" pitchFamily="18" charset="-128"/>
                <a:cs typeface="ヒラギノ明朝 Pro W3"/>
              </a:rPr>
              <a:t>車椅子で</a:t>
            </a:r>
            <a:r>
              <a:rPr lang="en-US" altLang="ja-JP" sz="1400" dirty="0" smtClean="0">
                <a:latin typeface="HGS明朝E" panose="02020900000000000000" pitchFamily="18" charset="-128"/>
                <a:ea typeface="HGS明朝E" panose="02020900000000000000" pitchFamily="18" charset="-128"/>
                <a:cs typeface="ヒラギノ明朝 Pro W3"/>
              </a:rPr>
              <a:t>8</a:t>
            </a:r>
            <a:r>
              <a:rPr lang="ja-JP" altLang="en-US" sz="1400" dirty="0" smtClean="0">
                <a:latin typeface="HGS明朝E" panose="02020900000000000000" pitchFamily="18" charset="-128"/>
                <a:ea typeface="HGS明朝E" panose="02020900000000000000" pitchFamily="18" charset="-128"/>
                <a:cs typeface="ヒラギノ明朝 Pro W3"/>
              </a:rPr>
              <a:t>種以上のマリンレジャーが楽しめる</a:t>
            </a:r>
            <a:endParaRPr lang="en-US" altLang="ja-JP" sz="1400" dirty="0" smtClean="0">
              <a:latin typeface="HGS明朝E" panose="02020900000000000000" pitchFamily="18" charset="-128"/>
              <a:ea typeface="HGS明朝E" panose="02020900000000000000" pitchFamily="18" charset="-128"/>
              <a:cs typeface="ヒラギノ明朝 Pro W3"/>
            </a:endParaRPr>
          </a:p>
          <a:p>
            <a:endParaRPr kumimoji="1" lang="en-US" altLang="ja-JP" dirty="0" smtClean="0">
              <a:latin typeface="HGS明朝E" panose="02020900000000000000" pitchFamily="18" charset="-128"/>
              <a:ea typeface="HGS明朝E" panose="02020900000000000000" pitchFamily="18" charset="-128"/>
              <a:cs typeface="ヒラギノ明朝 Pro W3"/>
            </a:endParaRPr>
          </a:p>
          <a:p>
            <a:r>
              <a:rPr lang="en-US" altLang="ja-JP" sz="3200" dirty="0" smtClean="0">
                <a:latin typeface="Times New Roman" panose="02020603050405020304" pitchFamily="18" charset="0"/>
                <a:ea typeface="HGS明朝E" panose="02020900000000000000" pitchFamily="18" charset="-128"/>
                <a:cs typeface="Times New Roman" panose="02020603050405020304" pitchFamily="18" charset="0"/>
              </a:rPr>
              <a:t>Food</a:t>
            </a:r>
            <a:endParaRPr kumimoji="1" lang="en-US" altLang="ja-JP" sz="3200" dirty="0" smtClean="0">
              <a:latin typeface="Times New Roman" panose="02020603050405020304" pitchFamily="18" charset="0"/>
              <a:ea typeface="HGS明朝E" panose="02020900000000000000" pitchFamily="18" charset="-128"/>
              <a:cs typeface="Times New Roman" panose="02020603050405020304" pitchFamily="18" charset="0"/>
            </a:endParaRPr>
          </a:p>
          <a:p>
            <a:r>
              <a:rPr lang="ja-JP" altLang="en-US" sz="1400" dirty="0" smtClean="0">
                <a:latin typeface="HGS明朝E" panose="02020900000000000000" pitchFamily="18" charset="-128"/>
                <a:ea typeface="HGS明朝E" panose="02020900000000000000" pitchFamily="18" charset="-128"/>
                <a:cs typeface="ヒラギノ明朝 Pro W3"/>
              </a:rPr>
              <a:t>　</a:t>
            </a:r>
            <a:r>
              <a:rPr lang="ja-JP" altLang="en-US" sz="1400" dirty="0">
                <a:latin typeface="HGS明朝E" panose="02020900000000000000" pitchFamily="18" charset="-128"/>
                <a:ea typeface="HGS明朝E" panose="02020900000000000000" pitchFamily="18" charset="-128"/>
                <a:cs typeface="ヒラギノ明朝 Pro W3"/>
              </a:rPr>
              <a:t>専属シェフによるご当地食材メニューを提供</a:t>
            </a:r>
            <a:endParaRPr lang="en-US" altLang="ja-JP" sz="1400" dirty="0">
              <a:latin typeface="HGS明朝E" panose="02020900000000000000" pitchFamily="18" charset="-128"/>
              <a:ea typeface="HGS明朝E" panose="02020900000000000000" pitchFamily="18" charset="-128"/>
              <a:cs typeface="ヒラギノ明朝 Pro W3"/>
            </a:endParaRPr>
          </a:p>
          <a:p>
            <a:r>
              <a:rPr lang="ja-JP" altLang="en-US" sz="1400" dirty="0" smtClean="0">
                <a:latin typeface="HGS明朝E" panose="02020900000000000000" pitchFamily="18" charset="-128"/>
                <a:ea typeface="HGS明朝E" panose="02020900000000000000" pitchFamily="18" charset="-128"/>
                <a:cs typeface="ヒラギノ明朝 Pro W3"/>
              </a:rPr>
              <a:t>　ナポリから直輸入のピザ釜常設</a:t>
            </a:r>
            <a:endParaRPr lang="en-US" altLang="ja-JP" sz="1400" dirty="0">
              <a:latin typeface="HGS明朝E" panose="02020900000000000000" pitchFamily="18" charset="-128"/>
              <a:ea typeface="HGS明朝E" panose="02020900000000000000" pitchFamily="18" charset="-128"/>
              <a:cs typeface="ヒラギノ明朝 Pro W3"/>
            </a:endParaRPr>
          </a:p>
          <a:p>
            <a:endParaRPr lang="en-US" altLang="ja-JP" dirty="0" smtClean="0">
              <a:latin typeface="HGS明朝E" panose="02020900000000000000" pitchFamily="18" charset="-128"/>
              <a:ea typeface="HGS明朝E" panose="02020900000000000000" pitchFamily="18" charset="-128"/>
              <a:cs typeface="ヒラギノ明朝 Pro W3"/>
            </a:endParaRPr>
          </a:p>
          <a:p>
            <a:r>
              <a:rPr lang="en-US" altLang="ja-JP" sz="3200" dirty="0" smtClean="0">
                <a:latin typeface="Times New Roman" panose="02020603050405020304" pitchFamily="18" charset="0"/>
                <a:ea typeface="HGS明朝E" panose="02020900000000000000" pitchFamily="18" charset="-128"/>
                <a:cs typeface="Times New Roman" panose="02020603050405020304" pitchFamily="18" charset="0"/>
              </a:rPr>
              <a:t>Hospitality</a:t>
            </a:r>
          </a:p>
          <a:p>
            <a:r>
              <a:rPr lang="ja-JP" altLang="en-US" sz="1400" dirty="0">
                <a:latin typeface="HGS明朝E" panose="02020900000000000000" pitchFamily="18" charset="-128"/>
                <a:ea typeface="HGS明朝E" panose="02020900000000000000" pitchFamily="18" charset="-128"/>
                <a:cs typeface="ヒラギノ明朝 Pro W3"/>
              </a:rPr>
              <a:t>　</a:t>
            </a:r>
            <a:r>
              <a:rPr lang="ja-JP" altLang="en-US" sz="1400" dirty="0" smtClean="0">
                <a:latin typeface="HGS明朝E" panose="02020900000000000000" pitchFamily="18" charset="-128"/>
                <a:ea typeface="HGS明朝E" panose="02020900000000000000" pitchFamily="18" charset="-128"/>
                <a:cs typeface="ヒラギノ明朝 Pro W3"/>
              </a:rPr>
              <a:t>ファミリー運営で、温かいおもてなし</a:t>
            </a:r>
            <a:endParaRPr lang="en-US" altLang="ja-JP" sz="1400" dirty="0" smtClean="0">
              <a:latin typeface="HGS明朝E" panose="02020900000000000000" pitchFamily="18" charset="-128"/>
              <a:ea typeface="HGS明朝E" panose="02020900000000000000" pitchFamily="18" charset="-128"/>
              <a:cs typeface="ヒラギノ明朝 Pro W3"/>
            </a:endParaRPr>
          </a:p>
          <a:p>
            <a:endParaRPr lang="en-US" altLang="ja-JP" sz="1400" dirty="0">
              <a:latin typeface="HGS明朝E" panose="02020900000000000000" pitchFamily="18" charset="-128"/>
              <a:ea typeface="HGS明朝E" panose="02020900000000000000" pitchFamily="18" charset="-128"/>
              <a:cs typeface="ヒラギノ明朝 Pro W3"/>
            </a:endParaRPr>
          </a:p>
        </p:txBody>
      </p:sp>
      <p:sp>
        <p:nvSpPr>
          <p:cNvPr id="3" name="テキスト ボックス 2"/>
          <p:cNvSpPr txBox="1"/>
          <p:nvPr/>
        </p:nvSpPr>
        <p:spPr>
          <a:xfrm>
            <a:off x="0" y="0"/>
            <a:ext cx="6858000" cy="707886"/>
          </a:xfrm>
          <a:prstGeom prst="rect">
            <a:avLst/>
          </a:prstGeom>
          <a:noFill/>
        </p:spPr>
        <p:txBody>
          <a:bodyPr wrap="square" rtlCol="0">
            <a:spAutoFit/>
          </a:bodyPr>
          <a:lstStyle/>
          <a:p>
            <a:pPr algn="ctr"/>
            <a:r>
              <a:rPr lang="en-US" altLang="ja-JP" sz="4000" dirty="0" smtClean="0">
                <a:latin typeface="Times New Roman"/>
                <a:ea typeface="+mj-ea"/>
                <a:cs typeface="Times New Roman"/>
              </a:rPr>
              <a:t>Features</a:t>
            </a:r>
            <a:endParaRPr kumimoji="1" lang="en-US" altLang="ja-JP" sz="4000" dirty="0" smtClean="0">
              <a:latin typeface="Times New Roman"/>
              <a:ea typeface="+mj-ea"/>
              <a:cs typeface="Times New Roman"/>
            </a:endParaRPr>
          </a:p>
        </p:txBody>
      </p:sp>
    </p:spTree>
    <p:extLst>
      <p:ext uri="{BB962C8B-B14F-4D97-AF65-F5344CB8AC3E}">
        <p14:creationId xmlns:p14="http://schemas.microsoft.com/office/powerpoint/2010/main" val="5499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IMG_926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4566" y="4007555"/>
            <a:ext cx="2676825" cy="1784548"/>
          </a:xfrm>
          <a:prstGeom prst="rect">
            <a:avLst/>
          </a:prstGeom>
        </p:spPr>
      </p:pic>
      <p:pic>
        <p:nvPicPr>
          <p:cNvPr id="6" name="図 5" descr="IMG_927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566" y="5937546"/>
            <a:ext cx="2674806" cy="1783203"/>
          </a:xfrm>
          <a:prstGeom prst="rect">
            <a:avLst/>
          </a:prstGeom>
        </p:spPr>
      </p:pic>
      <p:pic>
        <p:nvPicPr>
          <p:cNvPr id="7" name="図 6" descr="IMG_929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6585" y="7945215"/>
            <a:ext cx="2674806" cy="1783203"/>
          </a:xfrm>
          <a:prstGeom prst="rect">
            <a:avLst/>
          </a:prstGeom>
        </p:spPr>
      </p:pic>
      <p:pic>
        <p:nvPicPr>
          <p:cNvPr id="8" name="図 7" descr="IMG_9186.JPG"/>
          <p:cNvPicPr>
            <a:picLocks noChangeAspect="1"/>
          </p:cNvPicPr>
          <p:nvPr/>
        </p:nvPicPr>
        <p:blipFill rotWithShape="1">
          <a:blip r:embed="rId5" cstate="print">
            <a:extLst>
              <a:ext uri="{28A0092B-C50C-407E-A947-70E740481C1C}">
                <a14:useLocalDpi xmlns:a14="http://schemas.microsoft.com/office/drawing/2010/main"/>
              </a:ext>
            </a:extLst>
          </a:blip>
          <a:srcRect t="-94" b="-40"/>
          <a:stretch/>
        </p:blipFill>
        <p:spPr>
          <a:xfrm>
            <a:off x="3936999" y="7934909"/>
            <a:ext cx="2686640" cy="1793509"/>
          </a:xfrm>
          <a:prstGeom prst="rect">
            <a:avLst/>
          </a:prstGeom>
        </p:spPr>
      </p:pic>
      <p:sp>
        <p:nvSpPr>
          <p:cNvPr id="9" name="テキスト ボックス 8"/>
          <p:cNvSpPr txBox="1"/>
          <p:nvPr/>
        </p:nvSpPr>
        <p:spPr>
          <a:xfrm>
            <a:off x="0" y="0"/>
            <a:ext cx="6858000" cy="707886"/>
          </a:xfrm>
          <a:prstGeom prst="rect">
            <a:avLst/>
          </a:prstGeom>
          <a:noFill/>
        </p:spPr>
        <p:txBody>
          <a:bodyPr wrap="square" rtlCol="0">
            <a:spAutoFit/>
          </a:bodyPr>
          <a:lstStyle/>
          <a:p>
            <a:pPr algn="ctr"/>
            <a:r>
              <a:rPr kumimoji="1" lang="en-US" altLang="ja-JP" sz="4000" dirty="0" smtClean="0">
                <a:latin typeface="Times New Roman"/>
                <a:ea typeface="+mj-ea"/>
                <a:cs typeface="Times New Roman"/>
              </a:rPr>
              <a:t>Pool</a:t>
            </a:r>
          </a:p>
        </p:txBody>
      </p:sp>
      <p:pic>
        <p:nvPicPr>
          <p:cNvPr id="2" name="図 1" descr="IMG_921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6998" y="4001009"/>
            <a:ext cx="2686641" cy="1791094"/>
          </a:xfrm>
          <a:prstGeom prst="rect">
            <a:avLst/>
          </a:prstGeom>
        </p:spPr>
      </p:pic>
      <p:pic>
        <p:nvPicPr>
          <p:cNvPr id="3" name="図 2" descr="IMG_9190.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36998" y="5929655"/>
            <a:ext cx="2686641" cy="1791094"/>
          </a:xfrm>
          <a:prstGeom prst="rect">
            <a:avLst/>
          </a:prstGeom>
        </p:spPr>
      </p:pic>
      <p:pic>
        <p:nvPicPr>
          <p:cNvPr id="4" name="図 3" descr="IMG_9290.JPG"/>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100000" l="0" r="100000">
                        <a14:backgroundMark x1="1447" y1="28829" x2="16464" y2="29617"/>
                        <a14:backgroundMark x1="22830" y1="32827" x2="57002" y2="35248"/>
                        <a14:backgroundMark x1="58449" y1="38851" x2="58652" y2="31644"/>
                        <a14:backgroundMark x1="73669" y1="21227" x2="75521" y2="21622"/>
                      </a14:backgroundRemoval>
                    </a14:imgEffect>
                  </a14:imgLayer>
                </a14:imgProps>
              </a:ext>
              <a:ext uri="{28A0092B-C50C-407E-A947-70E740481C1C}">
                <a14:useLocalDpi xmlns:a14="http://schemas.microsoft.com/office/drawing/2010/main"/>
              </a:ext>
            </a:extLst>
          </a:blip>
          <a:srcRect/>
          <a:stretch/>
        </p:blipFill>
        <p:spPr>
          <a:xfrm>
            <a:off x="0" y="26084"/>
            <a:ext cx="6858000" cy="3525226"/>
          </a:xfrm>
          <a:prstGeom prst="rect">
            <a:avLst/>
          </a:prstGeom>
        </p:spPr>
      </p:pic>
    </p:spTree>
    <p:extLst>
      <p:ext uri="{BB962C8B-B14F-4D97-AF65-F5344CB8AC3E}">
        <p14:creationId xmlns:p14="http://schemas.microsoft.com/office/powerpoint/2010/main" val="1341194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IMG_9195.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318" r="100000">
                        <a14:foregroundMark x1="8970" y1="34338" x2="8970" y2="34338"/>
                        <a14:foregroundMark x1="79022" y1="33973" x2="79022" y2="33973"/>
                        <a14:foregroundMark x1="70139" y1="83196" x2="70139" y2="83196"/>
                        <a14:foregroundMark x1="28501" y1="79361" x2="28501" y2="79361"/>
                        <a14:foregroundMark x1="24479" y1="69041" x2="24479" y2="69041"/>
                        <a14:foregroundMark x1="25579" y1="17717" x2="25579" y2="17717"/>
                        <a14:foregroundMark x1="97193" y1="67306" x2="97193" y2="67306"/>
                        <a14:foregroundMark x1="89902" y1="32877" x2="89902" y2="32877"/>
                        <a14:foregroundMark x1="79688" y1="30411" x2="79688" y2="30411"/>
                        <a14:foregroundMark x1="12471" y1="29041" x2="12471" y2="29041"/>
                        <a14:foregroundMark x1="17969" y1="28311" x2="17969" y2="28311"/>
                        <a14:foregroundMark x1="82494" y1="30046" x2="82494" y2="30046"/>
                        <a14:foregroundMark x1="26273" y1="70776" x2="26273" y2="70776"/>
                        <a14:foregroundMark x1="23900" y1="73333" x2="23900" y2="73333"/>
                        <a14:foregroundMark x1="93953" y1="36804" x2="93953" y2="36804"/>
                        <a14:backgroundMark x1="7668" y1="16712" x2="7668" y2="16712"/>
                        <a14:backgroundMark x1="92766" y1="16164" x2="92766" y2="16164"/>
                        <a14:backgroundMark x1="56019" y1="6301" x2="56019" y2="6301"/>
                        <a14:backgroundMark x1="79803" y1="22648" x2="79803" y2="22648"/>
                        <a14:backgroundMark x1="2025" y1="30776" x2="21672" y2="6667"/>
                        <a14:backgroundMark x1="94184" y1="0" x2="84838" y2="20457"/>
                        <a14:backgroundMark x1="82726" y1="19817" x2="82726" y2="19817"/>
                        <a14:backgroundMark x1="81713" y1="23014" x2="81713" y2="23014"/>
                        <a14:backgroundMark x1="21991" y1="25479" x2="21991" y2="25479"/>
                        <a14:backgroundMark x1="22454" y1="20913" x2="22454" y2="20913"/>
                        <a14:backgroundMark x1="22569" y1="11689" x2="22569" y2="11689"/>
                      </a14:backgroundRemoval>
                    </a14:imgEffect>
                  </a14:imgLayer>
                </a14:imgProps>
              </a:ext>
              <a:ext uri="{28A0092B-C50C-407E-A947-70E740481C1C}">
                <a14:useLocalDpi xmlns:a14="http://schemas.microsoft.com/office/drawing/2010/main"/>
              </a:ext>
            </a:extLst>
          </a:blip>
          <a:srcRect/>
          <a:stretch/>
        </p:blipFill>
        <p:spPr>
          <a:xfrm rot="21540000">
            <a:off x="-254190" y="571712"/>
            <a:ext cx="7271198" cy="2304215"/>
          </a:xfrm>
          <a:prstGeom prst="rect">
            <a:avLst/>
          </a:prstGeom>
        </p:spPr>
      </p:pic>
      <p:sp>
        <p:nvSpPr>
          <p:cNvPr id="4" name="正方形/長方形 3"/>
          <p:cNvSpPr/>
          <p:nvPr/>
        </p:nvSpPr>
        <p:spPr>
          <a:xfrm>
            <a:off x="0" y="2775403"/>
            <a:ext cx="6858000" cy="3763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 name="図 4" descr="IMG_978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7103" y="7643730"/>
            <a:ext cx="2848409" cy="1898938"/>
          </a:xfrm>
          <a:prstGeom prst="rect">
            <a:avLst/>
          </a:prstGeom>
        </p:spPr>
      </p:pic>
      <p:pic>
        <p:nvPicPr>
          <p:cNvPr id="6" name="図 5" descr="IMG_977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95565" y="7638868"/>
            <a:ext cx="2827278" cy="1884852"/>
          </a:xfrm>
          <a:prstGeom prst="rect">
            <a:avLst/>
          </a:prstGeom>
        </p:spPr>
      </p:pic>
      <p:pic>
        <p:nvPicPr>
          <p:cNvPr id="7" name="図 6" descr="IMG_9774.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95565" y="5329994"/>
            <a:ext cx="2827278" cy="1884852"/>
          </a:xfrm>
          <a:prstGeom prst="rect">
            <a:avLst/>
          </a:prstGeom>
        </p:spPr>
      </p:pic>
      <p:pic>
        <p:nvPicPr>
          <p:cNvPr id="8" name="図 7" descr="IMG_9497.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87103" y="3121658"/>
            <a:ext cx="2848409" cy="1898939"/>
          </a:xfrm>
          <a:prstGeom prst="rect">
            <a:avLst/>
          </a:prstGeom>
        </p:spPr>
      </p:pic>
      <p:pic>
        <p:nvPicPr>
          <p:cNvPr id="9" name="図 8" descr="IMG_9426.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87103" y="5331586"/>
            <a:ext cx="2848409" cy="1898939"/>
          </a:xfrm>
          <a:prstGeom prst="rect">
            <a:avLst/>
          </a:prstGeom>
        </p:spPr>
      </p:pic>
      <p:pic>
        <p:nvPicPr>
          <p:cNvPr id="10" name="図 9" descr="IMG_9465.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95565" y="3127906"/>
            <a:ext cx="2827278" cy="1884852"/>
          </a:xfrm>
          <a:prstGeom prst="rect">
            <a:avLst/>
          </a:prstGeom>
        </p:spPr>
      </p:pic>
      <p:sp>
        <p:nvSpPr>
          <p:cNvPr id="11" name="テキスト ボックス 10"/>
          <p:cNvSpPr txBox="1"/>
          <p:nvPr/>
        </p:nvSpPr>
        <p:spPr>
          <a:xfrm>
            <a:off x="0" y="0"/>
            <a:ext cx="6858000" cy="707886"/>
          </a:xfrm>
          <a:prstGeom prst="rect">
            <a:avLst/>
          </a:prstGeom>
          <a:noFill/>
        </p:spPr>
        <p:txBody>
          <a:bodyPr wrap="square" rtlCol="0">
            <a:spAutoFit/>
          </a:bodyPr>
          <a:lstStyle/>
          <a:p>
            <a:pPr algn="ctr"/>
            <a:r>
              <a:rPr kumimoji="1" lang="en-US" altLang="ja-JP" sz="4000" dirty="0" smtClean="0">
                <a:latin typeface="Times New Roman"/>
                <a:ea typeface="+mj-ea"/>
                <a:cs typeface="Times New Roman"/>
              </a:rPr>
              <a:t>Villa</a:t>
            </a:r>
          </a:p>
        </p:txBody>
      </p:sp>
    </p:spTree>
    <p:extLst>
      <p:ext uri="{BB962C8B-B14F-4D97-AF65-F5344CB8AC3E}">
        <p14:creationId xmlns:p14="http://schemas.microsoft.com/office/powerpoint/2010/main" val="3012976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9318.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19563" y="2059858"/>
            <a:ext cx="3115587" cy="2077059"/>
          </a:xfrm>
          <a:prstGeom prst="rect">
            <a:avLst/>
          </a:prstGeom>
        </p:spPr>
      </p:pic>
      <p:pic>
        <p:nvPicPr>
          <p:cNvPr id="3" name="図 2" descr="IMG_9316.JP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973" b="96281" l="719" r="91810">
                        <a14:foregroundMark x1="83896" y1="27388" x2="88379" y2="32291"/>
                        <a14:foregroundMark x1="3099" y1="64159" x2="5479" y2="60524"/>
                        <a14:foregroundMark x1="40841" y1="88335" x2="44549" y2="77853"/>
                        <a14:foregroundMark x1="34532" y1="29079" x2="37410" y2="27811"/>
                        <a14:foregroundMark x1="42169" y1="27050" x2="44826" y2="25782"/>
                        <a14:foregroundMark x1="54566" y1="27388" x2="57997" y2="24176"/>
                        <a14:foregroundMark x1="8135" y1="57650" x2="11289" y2="55283"/>
                      </a14:backgroundRemoval>
                    </a14:imgEffect>
                  </a14:imgLayer>
                </a14:imgProps>
              </a:ext>
              <a:ext uri="{28A0092B-C50C-407E-A947-70E740481C1C}">
                <a14:useLocalDpi xmlns:a14="http://schemas.microsoft.com/office/drawing/2010/main"/>
              </a:ext>
            </a:extLst>
          </a:blip>
          <a:srcRect/>
          <a:stretch/>
        </p:blipFill>
        <p:spPr>
          <a:xfrm>
            <a:off x="3068872" y="3997130"/>
            <a:ext cx="3145576" cy="2059435"/>
          </a:xfrm>
          <a:prstGeom prst="rect">
            <a:avLst/>
          </a:prstGeom>
        </p:spPr>
      </p:pic>
      <p:pic>
        <p:nvPicPr>
          <p:cNvPr id="4" name="図 3" descr="IMG_9172.JP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5846" l="9959" r="89836">
                        <a14:foregroundMark x1="83984" y1="19385" x2="70945" y2="38462"/>
                      </a14:backgroundRemoval>
                    </a14:imgEffect>
                  </a14:imgLayer>
                </a14:imgProps>
              </a:ext>
              <a:ext uri="{28A0092B-C50C-407E-A947-70E740481C1C}">
                <a14:useLocalDpi xmlns:a14="http://schemas.microsoft.com/office/drawing/2010/main"/>
              </a:ext>
            </a:extLst>
          </a:blip>
          <a:srcRect/>
          <a:stretch/>
        </p:blipFill>
        <p:spPr>
          <a:xfrm>
            <a:off x="3002722" y="1540594"/>
            <a:ext cx="3277876" cy="2185250"/>
          </a:xfrm>
          <a:prstGeom prst="rect">
            <a:avLst/>
          </a:prstGeom>
        </p:spPr>
      </p:pic>
      <p:sp>
        <p:nvSpPr>
          <p:cNvPr id="5" name="テキスト ボックス 4"/>
          <p:cNvSpPr txBox="1"/>
          <p:nvPr/>
        </p:nvSpPr>
        <p:spPr>
          <a:xfrm>
            <a:off x="638827" y="6418098"/>
            <a:ext cx="5757908" cy="2800767"/>
          </a:xfrm>
          <a:prstGeom prst="rect">
            <a:avLst/>
          </a:prstGeom>
          <a:noFill/>
        </p:spPr>
        <p:txBody>
          <a:bodyPr wrap="square" rtlCol="0">
            <a:spAutoFit/>
          </a:bodyPr>
          <a:lstStyle/>
          <a:p>
            <a:endParaRPr lang="en-US" altLang="ja-JP"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１．体験</a:t>
            </a:r>
            <a:r>
              <a:rPr lang="ja-JP" altLang="en-US" sz="1600" dirty="0" smtClean="0">
                <a:latin typeface="HGS明朝E" panose="02020900000000000000" pitchFamily="18" charset="-128"/>
                <a:ea typeface="HGS明朝E" panose="02020900000000000000" pitchFamily="18" charset="-128"/>
                <a:cs typeface="ヒラギノ明朝 Pro W3"/>
              </a:rPr>
              <a:t>ボートダイビング</a:t>
            </a:r>
            <a:endParaRPr lang="ja-JP" altLang="en-US"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２．</a:t>
            </a:r>
            <a:r>
              <a:rPr lang="ja-JP" altLang="en-US" sz="1600" dirty="0" smtClean="0">
                <a:latin typeface="HGS明朝E" panose="02020900000000000000" pitchFamily="18" charset="-128"/>
                <a:ea typeface="HGS明朝E" panose="02020900000000000000" pitchFamily="18" charset="-128"/>
                <a:cs typeface="ヒラギノ明朝 Pro W3"/>
              </a:rPr>
              <a:t>シュノーケリング</a:t>
            </a:r>
            <a:endParaRPr lang="ja-JP" altLang="en-US"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３．シーカヤック（外部依頼</a:t>
            </a:r>
            <a:r>
              <a:rPr lang="ja-JP" altLang="en-US" sz="1600" dirty="0" smtClean="0">
                <a:latin typeface="HGS明朝E" panose="02020900000000000000" pitchFamily="18" charset="-128"/>
                <a:ea typeface="HGS明朝E" panose="02020900000000000000" pitchFamily="18" charset="-128"/>
                <a:cs typeface="ヒラギノ明朝 Pro W3"/>
              </a:rPr>
              <a:t>）</a:t>
            </a:r>
            <a:endParaRPr lang="ja-JP" altLang="en-US"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４．</a:t>
            </a:r>
            <a:r>
              <a:rPr lang="ja-JP" altLang="en-US" sz="1600" dirty="0" smtClean="0">
                <a:latin typeface="HGS明朝E" panose="02020900000000000000" pitchFamily="18" charset="-128"/>
                <a:ea typeface="HGS明朝E" panose="02020900000000000000" pitchFamily="18" charset="-128"/>
                <a:cs typeface="ヒラギノ明朝 Pro W3"/>
              </a:rPr>
              <a:t>バギーカヤック</a:t>
            </a:r>
            <a:endParaRPr lang="ja-JP" altLang="en-US"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５．水陸両用車にて船まで</a:t>
            </a:r>
            <a:r>
              <a:rPr lang="ja-JP" altLang="en-US" sz="1600" dirty="0" smtClean="0">
                <a:latin typeface="HGS明朝E" panose="02020900000000000000" pitchFamily="18" charset="-128"/>
                <a:ea typeface="HGS明朝E" panose="02020900000000000000" pitchFamily="18" charset="-128"/>
                <a:cs typeface="ヒラギノ明朝 Pro W3"/>
              </a:rPr>
              <a:t>クルーズ</a:t>
            </a:r>
            <a:endParaRPr lang="ja-JP" altLang="en-US"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６．</a:t>
            </a:r>
            <a:r>
              <a:rPr lang="ja-JP" altLang="en-US" sz="1600" dirty="0" smtClean="0">
                <a:latin typeface="HGS明朝E" panose="02020900000000000000" pitchFamily="18" charset="-128"/>
                <a:ea typeface="HGS明朝E" panose="02020900000000000000" pitchFamily="18" charset="-128"/>
                <a:cs typeface="ヒラギノ明朝 Pro W3"/>
              </a:rPr>
              <a:t>カタマランプレジャーボートツアー</a:t>
            </a:r>
            <a:endParaRPr lang="ja-JP" altLang="en-US"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７．</a:t>
            </a:r>
            <a:r>
              <a:rPr lang="ja-JP" altLang="en-US" sz="1600" dirty="0" smtClean="0">
                <a:latin typeface="HGS明朝E" panose="02020900000000000000" pitchFamily="18" charset="-128"/>
                <a:ea typeface="HGS明朝E" panose="02020900000000000000" pitchFamily="18" charset="-128"/>
                <a:cs typeface="ヒラギノ明朝 Pro W3"/>
              </a:rPr>
              <a:t>釣り</a:t>
            </a:r>
            <a:endParaRPr lang="ja-JP" altLang="en-US" sz="1600" dirty="0">
              <a:latin typeface="HGS明朝E" panose="02020900000000000000" pitchFamily="18" charset="-128"/>
              <a:ea typeface="HGS明朝E" panose="02020900000000000000" pitchFamily="18" charset="-128"/>
              <a:cs typeface="ヒラギノ明朝 Pro W3"/>
            </a:endParaRPr>
          </a:p>
          <a:p>
            <a:r>
              <a:rPr lang="ja-JP" altLang="en-US" sz="1600" dirty="0">
                <a:latin typeface="HGS明朝E" panose="02020900000000000000" pitchFamily="18" charset="-128"/>
                <a:ea typeface="HGS明朝E" panose="02020900000000000000" pitchFamily="18" charset="-128"/>
                <a:cs typeface="ヒラギノ明朝 Pro W3"/>
              </a:rPr>
              <a:t>８．マングローブツアー（外部依頼）</a:t>
            </a:r>
            <a:endParaRPr lang="en-US" altLang="ja-JP" sz="1600" dirty="0">
              <a:latin typeface="HGS明朝E" panose="02020900000000000000" pitchFamily="18" charset="-128"/>
              <a:ea typeface="HGS明朝E" panose="02020900000000000000" pitchFamily="18" charset="-128"/>
              <a:cs typeface="ヒラギノ明朝 Pro W3"/>
            </a:endParaRPr>
          </a:p>
          <a:p>
            <a:endParaRPr lang="en-US" altLang="ja-JP" sz="1600" dirty="0">
              <a:latin typeface="HGS明朝E" panose="02020900000000000000" pitchFamily="18" charset="-128"/>
              <a:ea typeface="HGS明朝E" panose="02020900000000000000" pitchFamily="18" charset="-128"/>
              <a:cs typeface="ヒラギノ明朝 Pro W3"/>
            </a:endParaRPr>
          </a:p>
          <a:p>
            <a:endParaRPr kumimoji="1" lang="en-US" altLang="ja-JP" sz="1600" dirty="0" smtClean="0">
              <a:latin typeface="HGS明朝E" panose="02020900000000000000" pitchFamily="18" charset="-128"/>
              <a:ea typeface="HGS明朝E" panose="02020900000000000000" pitchFamily="18" charset="-128"/>
              <a:cs typeface="ヒラギノ明朝 Pro W3"/>
            </a:endParaRPr>
          </a:p>
        </p:txBody>
      </p:sp>
      <p:sp>
        <p:nvSpPr>
          <p:cNvPr id="6" name="テキスト ボックス 5"/>
          <p:cNvSpPr txBox="1"/>
          <p:nvPr/>
        </p:nvSpPr>
        <p:spPr>
          <a:xfrm>
            <a:off x="0" y="0"/>
            <a:ext cx="6858000" cy="707886"/>
          </a:xfrm>
          <a:prstGeom prst="rect">
            <a:avLst/>
          </a:prstGeom>
          <a:noFill/>
        </p:spPr>
        <p:txBody>
          <a:bodyPr wrap="square" rtlCol="0">
            <a:spAutoFit/>
          </a:bodyPr>
          <a:lstStyle/>
          <a:p>
            <a:pPr algn="ctr"/>
            <a:r>
              <a:rPr kumimoji="1" lang="en-US" altLang="ja-JP" sz="4000" dirty="0" smtClean="0">
                <a:latin typeface="Times New Roman"/>
                <a:ea typeface="+mj-ea"/>
                <a:cs typeface="Times New Roman"/>
              </a:rPr>
              <a:t>Activities</a:t>
            </a:r>
            <a:endParaRPr kumimoji="1" lang="en-US" altLang="ja-JP" sz="4000" dirty="0" smtClean="0">
              <a:latin typeface="Times New Roman"/>
              <a:ea typeface="+mj-ea"/>
              <a:cs typeface="Times New Roman"/>
            </a:endParaRPr>
          </a:p>
        </p:txBody>
      </p:sp>
    </p:spTree>
    <p:extLst>
      <p:ext uri="{BB962C8B-B14F-4D97-AF65-F5344CB8AC3E}">
        <p14:creationId xmlns:p14="http://schemas.microsoft.com/office/powerpoint/2010/main" val="1167108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0"/>
            <a:ext cx="6858000" cy="707886"/>
          </a:xfrm>
          <a:prstGeom prst="rect">
            <a:avLst/>
          </a:prstGeom>
          <a:noFill/>
        </p:spPr>
        <p:txBody>
          <a:bodyPr wrap="square" rtlCol="0">
            <a:spAutoFit/>
          </a:bodyPr>
          <a:lstStyle/>
          <a:p>
            <a:pPr algn="ctr"/>
            <a:r>
              <a:rPr kumimoji="1" lang="en-US" altLang="ja-JP" sz="4000" dirty="0" smtClean="0">
                <a:latin typeface="Times New Roman"/>
                <a:ea typeface="+mj-ea"/>
                <a:cs typeface="Times New Roman"/>
              </a:rPr>
              <a:t>Boat</a:t>
            </a:r>
          </a:p>
        </p:txBody>
      </p:sp>
      <p:pic>
        <p:nvPicPr>
          <p:cNvPr id="2" name="図 1" descr="IMG_8897.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99934" l="198" r="98514">
                        <a14:foregroundMark x1="32442" y1="77770" x2="40961" y2="69277"/>
                        <a14:foregroundMark x1="55126" y1="84937" x2="68053" y2="84273"/>
                        <a14:foregroundMark x1="52452" y1="84937" x2="52452" y2="84937"/>
                        <a14:foregroundMark x1="15602" y1="19642" x2="27340" y2="16987"/>
                        <a14:foregroundMark x1="36602" y1="10816" x2="34869" y2="14399"/>
                        <a14:foregroundMark x1="30956" y1="10816" x2="33680" y2="10816"/>
                        <a14:foregroundMark x1="40961" y1="10153" x2="39277" y2="10153"/>
                        <a14:foregroundMark x1="25607" y1="8494" x2="26845" y2="11148"/>
                        <a14:foregroundMark x1="14264" y1="24287" x2="21545" y2="32449"/>
                        <a14:foregroundMark x1="68153" y1="27472" x2="54780" y2="35634"/>
                        <a14:foregroundMark x1="52551" y1="21765" x2="57306" y2="30392"/>
                        <a14:foregroundMark x1="49678" y1="76311" x2="49678" y2="76311"/>
                        <a14:foregroundMark x1="44279" y1="4512" x2="44279" y2="4512"/>
                        <a14:backgroundMark x1="28331" y1="12475" x2="28331" y2="12475"/>
                        <a14:backgroundMark x1="30708" y1="12475" x2="30708" y2="12475"/>
                      </a14:backgroundRemoval>
                    </a14:imgEffect>
                  </a14:imgLayer>
                </a14:imgProps>
              </a:ext>
              <a:ext uri="{28A0092B-C50C-407E-A947-70E740481C1C}">
                <a14:useLocalDpi xmlns:a14="http://schemas.microsoft.com/office/drawing/2010/main"/>
              </a:ext>
            </a:extLst>
          </a:blip>
          <a:srcRect/>
          <a:stretch/>
        </p:blipFill>
        <p:spPr>
          <a:xfrm>
            <a:off x="1512587" y="735258"/>
            <a:ext cx="4220309" cy="3149632"/>
          </a:xfrm>
          <a:prstGeom prst="rect">
            <a:avLst/>
          </a:prstGeom>
        </p:spPr>
      </p:pic>
      <p:pic>
        <p:nvPicPr>
          <p:cNvPr id="6" name="図 5" descr="IMG_8967.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052" y="3884891"/>
            <a:ext cx="2717553" cy="1811702"/>
          </a:xfrm>
          <a:prstGeom prst="rect">
            <a:avLst/>
          </a:prstGeom>
        </p:spPr>
      </p:pic>
      <p:pic>
        <p:nvPicPr>
          <p:cNvPr id="7" name="図 6" descr="IMG_8988.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83432" y="3884891"/>
            <a:ext cx="2717554" cy="1811703"/>
          </a:xfrm>
          <a:prstGeom prst="rect">
            <a:avLst/>
          </a:prstGeom>
        </p:spPr>
      </p:pic>
      <p:pic>
        <p:nvPicPr>
          <p:cNvPr id="8" name="図 7" descr="IMG_9015.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55052" y="7889590"/>
            <a:ext cx="2733951" cy="1822634"/>
          </a:xfrm>
          <a:prstGeom prst="rect">
            <a:avLst/>
          </a:prstGeom>
        </p:spPr>
      </p:pic>
      <p:pic>
        <p:nvPicPr>
          <p:cNvPr id="9" name="図 8" descr="IMG_9035.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72387" y="5902853"/>
            <a:ext cx="2728599" cy="1819066"/>
          </a:xfrm>
          <a:prstGeom prst="rect">
            <a:avLst/>
          </a:prstGeom>
        </p:spPr>
      </p:pic>
      <p:pic>
        <p:nvPicPr>
          <p:cNvPr id="11" name="図 10" descr="IMG_8961.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5051" y="5910216"/>
            <a:ext cx="2717554" cy="1811703"/>
          </a:xfrm>
          <a:prstGeom prst="rect">
            <a:avLst/>
          </a:prstGeom>
        </p:spPr>
      </p:pic>
      <p:pic>
        <p:nvPicPr>
          <p:cNvPr id="12" name="図 11" descr="IMG_8995.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672387" y="7889590"/>
            <a:ext cx="2717554" cy="1811703"/>
          </a:xfrm>
          <a:prstGeom prst="rect">
            <a:avLst/>
          </a:prstGeom>
        </p:spPr>
      </p:pic>
    </p:spTree>
    <p:extLst>
      <p:ext uri="{BB962C8B-B14F-4D97-AF65-F5344CB8AC3E}">
        <p14:creationId xmlns:p14="http://schemas.microsoft.com/office/powerpoint/2010/main" val="487070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6858000" cy="707886"/>
          </a:xfrm>
          <a:prstGeom prst="rect">
            <a:avLst/>
          </a:prstGeom>
          <a:noFill/>
        </p:spPr>
        <p:txBody>
          <a:bodyPr wrap="square" rtlCol="0">
            <a:spAutoFit/>
          </a:bodyPr>
          <a:lstStyle/>
          <a:p>
            <a:pPr algn="ctr"/>
            <a:r>
              <a:rPr kumimoji="1" lang="ja-JP" altLang="en-US" sz="4000" dirty="0" smtClean="0">
                <a:latin typeface="Times New Roman"/>
                <a:ea typeface="+mj-ea"/>
                <a:cs typeface="Times New Roman"/>
              </a:rPr>
              <a:t> </a:t>
            </a:r>
            <a:r>
              <a:rPr kumimoji="1" lang="en-US" altLang="ja-JP" sz="4000" dirty="0" smtClean="0">
                <a:latin typeface="Times New Roman"/>
                <a:ea typeface="+mj-ea"/>
                <a:cs typeface="Times New Roman"/>
              </a:rPr>
              <a:t>Let’s</a:t>
            </a:r>
            <a:r>
              <a:rPr kumimoji="1" lang="ja-JP" altLang="en-US" sz="4000" dirty="0" smtClean="0">
                <a:latin typeface="Times New Roman"/>
                <a:ea typeface="+mj-ea"/>
                <a:cs typeface="Times New Roman"/>
              </a:rPr>
              <a:t> </a:t>
            </a:r>
            <a:r>
              <a:rPr kumimoji="1" lang="en-US" altLang="ja-JP" sz="4000" dirty="0" smtClean="0">
                <a:latin typeface="Times New Roman"/>
                <a:ea typeface="+mj-ea"/>
                <a:cs typeface="Times New Roman"/>
              </a:rPr>
              <a:t>go</a:t>
            </a:r>
            <a:r>
              <a:rPr kumimoji="1" lang="ja-JP" altLang="en-US" sz="4000" dirty="0" smtClean="0">
                <a:latin typeface="Times New Roman"/>
                <a:ea typeface="+mj-ea"/>
                <a:cs typeface="Times New Roman"/>
              </a:rPr>
              <a:t> </a:t>
            </a:r>
            <a:r>
              <a:rPr kumimoji="1" lang="en-US" altLang="ja-JP" sz="4000" dirty="0" smtClean="0">
                <a:latin typeface="Times New Roman"/>
                <a:ea typeface="+mj-ea"/>
                <a:cs typeface="Times New Roman"/>
              </a:rPr>
              <a:t>diving</a:t>
            </a:r>
          </a:p>
        </p:txBody>
      </p:sp>
      <p:pic>
        <p:nvPicPr>
          <p:cNvPr id="3" name="図 2" descr="IMG_9620.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19001" y="2323394"/>
            <a:ext cx="2806700" cy="1871133"/>
          </a:xfrm>
          <a:prstGeom prst="rect">
            <a:avLst/>
          </a:prstGeom>
        </p:spPr>
      </p:pic>
      <p:pic>
        <p:nvPicPr>
          <p:cNvPr id="4" name="図 3" descr="IMG_962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057096" y="2323394"/>
            <a:ext cx="2806701" cy="1871134"/>
          </a:xfrm>
          <a:prstGeom prst="rect">
            <a:avLst/>
          </a:prstGeom>
        </p:spPr>
      </p:pic>
      <p:pic>
        <p:nvPicPr>
          <p:cNvPr id="5" name="図 4" descr="IMG_9643.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232349" y="2324240"/>
            <a:ext cx="2811780" cy="1874520"/>
          </a:xfrm>
          <a:prstGeom prst="rect">
            <a:avLst/>
          </a:prstGeom>
        </p:spPr>
      </p:pic>
      <p:pic>
        <p:nvPicPr>
          <p:cNvPr id="6" name="図 5" descr="IMG_9681.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242935" y="6226672"/>
            <a:ext cx="2799076" cy="1866051"/>
          </a:xfrm>
          <a:prstGeom prst="rect">
            <a:avLst/>
          </a:prstGeom>
        </p:spPr>
      </p:pic>
      <p:pic>
        <p:nvPicPr>
          <p:cNvPr id="7" name="図 6" descr="IMG_9668.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5400000">
            <a:off x="2065144" y="6226671"/>
            <a:ext cx="2799076" cy="1866050"/>
          </a:xfrm>
          <a:prstGeom prst="rect">
            <a:avLst/>
          </a:prstGeom>
        </p:spPr>
      </p:pic>
      <p:pic>
        <p:nvPicPr>
          <p:cNvPr id="8" name="図 7" descr="IMG_9640.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112648" y="6226671"/>
            <a:ext cx="2799077" cy="1866051"/>
          </a:xfrm>
          <a:prstGeom prst="rect">
            <a:avLst/>
          </a:prstGeom>
        </p:spPr>
      </p:pic>
    </p:spTree>
    <p:extLst>
      <p:ext uri="{BB962C8B-B14F-4D97-AF65-F5344CB8AC3E}">
        <p14:creationId xmlns:p14="http://schemas.microsoft.com/office/powerpoint/2010/main" val="425366823"/>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900</TotalTime>
  <Words>197</Words>
  <Application>Microsoft Office PowerPoint</Application>
  <PresentationFormat>A4 210 x 297 mm</PresentationFormat>
  <Paragraphs>65</Paragraphs>
  <Slides>11</Slides>
  <Notes>0</Notes>
  <HiddenSlides>0</HiddenSlides>
  <MMClips>0</MMClips>
  <ScaleCrop>false</ScaleCrop>
  <HeadingPairs>
    <vt:vector size="4" baseType="variant">
      <vt:variant>
        <vt:lpstr>テーマ</vt:lpstr>
      </vt:variant>
      <vt:variant>
        <vt:i4>1</vt:i4>
      </vt:variant>
      <vt:variant>
        <vt:lpstr>スライド タイトル</vt:lpstr>
      </vt:variant>
      <vt:variant>
        <vt:i4>11</vt:i4>
      </vt:variant>
    </vt:vector>
  </HeadingPairs>
  <TitlesOfParts>
    <vt:vector size="12" baseType="lpstr">
      <vt:lpstr>ホワイト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SAOTOME YUKI</dc:creator>
  <cp:lastModifiedBy>電通</cp:lastModifiedBy>
  <cp:revision>37</cp:revision>
  <cp:lastPrinted>2016-02-10T02:47:31Z</cp:lastPrinted>
  <dcterms:created xsi:type="dcterms:W3CDTF">2016-02-02T08:10:11Z</dcterms:created>
  <dcterms:modified xsi:type="dcterms:W3CDTF">2016-02-12T06:22:15Z</dcterms:modified>
</cp:coreProperties>
</file>